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Slab"/>
      <p:regular r:id="rId32"/>
      <p:bold r:id="rId33"/>
    </p:embeddedFont>
    <p:embeddedFont>
      <p:font typeface="Robo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Slab-bold.fntdata"/><Relationship Id="rId10" Type="http://schemas.openxmlformats.org/officeDocument/2006/relationships/slide" Target="slides/slide5.xml"/><Relationship Id="rId32" Type="http://schemas.openxmlformats.org/officeDocument/2006/relationships/font" Target="fonts/RobotoSlab-regular.fntdata"/><Relationship Id="rId13" Type="http://schemas.openxmlformats.org/officeDocument/2006/relationships/slide" Target="slides/slide8.xml"/><Relationship Id="rId35" Type="http://schemas.openxmlformats.org/officeDocument/2006/relationships/font" Target="fonts/Roboto-bold.fntdata"/><Relationship Id="rId12" Type="http://schemas.openxmlformats.org/officeDocument/2006/relationships/slide" Target="slides/slide7.xml"/><Relationship Id="rId34" Type="http://schemas.openxmlformats.org/officeDocument/2006/relationships/font" Target="fonts/Roboto-regular.fntdata"/><Relationship Id="rId15" Type="http://schemas.openxmlformats.org/officeDocument/2006/relationships/slide" Target="slides/slide10.xml"/><Relationship Id="rId37" Type="http://schemas.openxmlformats.org/officeDocument/2006/relationships/font" Target="fonts/Roboto-boldItalic.fntdata"/><Relationship Id="rId14" Type="http://schemas.openxmlformats.org/officeDocument/2006/relationships/slide" Target="slides/slide9.xml"/><Relationship Id="rId36" Type="http://schemas.openxmlformats.org/officeDocument/2006/relationships/font" Target="fonts/Robo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4971f3257b_0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4971f3257b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7c228970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7c228970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971f3257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971f3257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971f3257b_0_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971f3257b_0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971f3257b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971f3257b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971f3257b_0_1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971f3257b_0_1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49ac72582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49ac72582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4971f3257b_0_1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4971f3257b_0_1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971f3257b_0_1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971f3257b_0_1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4971f3257b_0_1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4971f3257b_0_1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47c22897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47c22897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4971f3257b_0_1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4971f3257b_0_1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4c39689a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4c39689a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4971f3257b_0_1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4971f3257b_0_1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4971f3257b_0_1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4971f3257b_0_1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4a126ce1a2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4a126ce1a2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4a126ce1a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4a126ce1a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4971f3257b_0_16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4971f3257b_0_1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7c228970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7c228970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7c228970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7c228970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971f3257b_0_1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971f3257b_0_1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971f3257b_0_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971f3257b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971f3257b_0_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971f3257b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971f3257b_0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971f3257b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971f3257b_0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971f3257b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fih.ch/media/12236728/fih-rules-of-hockey-2017.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youtu.be/-WPaxLtXRt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youtu.be/-WPaxLtXRt4" TargetMode="External"/><Relationship Id="rId4" Type="http://schemas.openxmlformats.org/officeDocument/2006/relationships/hyperlink" Target="http://www.youtube.com/watch?v=-WPaxLtXRt4" TargetMode="External"/><Relationship Id="rId5"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10.jpg"/><Relationship Id="rId5"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jp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jpg"/><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jpg"/><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youtu.be/-WPaxLtXRt4" TargetMode="External"/><Relationship Id="rId4" Type="http://schemas.openxmlformats.org/officeDocument/2006/relationships/hyperlink" Target="http://www.wonkeedonkeetools.co.uk/spokeshaves/what-is-a-spokeshav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fih.ch/media/12236728/fih-rules-of-hockey-2017.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Creating a Wooden Field Hockey Stick </a:t>
            </a:r>
            <a:r>
              <a:rPr lang="en" sz="1200">
                <a:solidFill>
                  <a:srgbClr val="000000"/>
                </a:solidFill>
                <a:latin typeface="Arial"/>
                <a:ea typeface="Arial"/>
                <a:cs typeface="Arial"/>
                <a:sym typeface="Arial"/>
              </a:rPr>
              <a:t>   </a:t>
            </a:r>
            <a:endParaRPr>
              <a:solidFill>
                <a:srgbClr val="FFFFFF"/>
              </a:solidFill>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 Allison Plante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International Field Hockey Federation Rule Book and Regulations (FIH) cont. </a:t>
            </a:r>
            <a:endParaRPr/>
          </a:p>
        </p:txBody>
      </p:sp>
      <p:sp>
        <p:nvSpPr>
          <p:cNvPr id="127" name="Google Shape;127;p2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More </a:t>
            </a:r>
            <a:r>
              <a:rPr lang="en" sz="2000"/>
              <a:t>specifics</a:t>
            </a:r>
            <a:r>
              <a:rPr lang="en" sz="2000"/>
              <a:t> the stick must adhere to in order to be legal</a:t>
            </a:r>
            <a:endParaRPr sz="2000"/>
          </a:p>
          <a:p>
            <a:pPr indent="-355600" lvl="1" marL="914400" rtl="0" algn="l">
              <a:spcBef>
                <a:spcPts val="0"/>
              </a:spcBef>
              <a:spcAft>
                <a:spcPts val="0"/>
              </a:spcAft>
              <a:buSzPts val="2000"/>
              <a:buChar char="○"/>
            </a:pPr>
            <a:r>
              <a:rPr lang="en" sz="2000"/>
              <a:t>Have a head that is “J” or  “C” shape</a:t>
            </a:r>
            <a:endParaRPr sz="2000"/>
          </a:p>
          <a:p>
            <a:pPr indent="-355600" lvl="1" marL="914400" rtl="0" algn="l">
              <a:spcBef>
                <a:spcPts val="0"/>
              </a:spcBef>
              <a:spcAft>
                <a:spcPts val="0"/>
              </a:spcAft>
              <a:buSzPts val="2000"/>
              <a:buChar char="○"/>
            </a:pPr>
            <a:r>
              <a:rPr lang="en" sz="2000"/>
              <a:t>Have a bow that is no larger than 25mm and no smaller than 20mm</a:t>
            </a:r>
            <a:endParaRPr sz="2000"/>
          </a:p>
          <a:p>
            <a:pPr indent="-355600" lvl="1" marL="914400" rtl="0" algn="l">
              <a:spcBef>
                <a:spcPts val="0"/>
              </a:spcBef>
              <a:spcAft>
                <a:spcPts val="0"/>
              </a:spcAft>
              <a:buSzPts val="2000"/>
              <a:buChar char="○"/>
            </a:pPr>
            <a:r>
              <a:rPr lang="en" sz="2000"/>
              <a:t>Multiple curves are not permitted</a:t>
            </a:r>
            <a:endParaRPr sz="2000"/>
          </a:p>
          <a:p>
            <a:pPr indent="-355600" lvl="1" marL="914400" rtl="0" algn="l">
              <a:spcBef>
                <a:spcPts val="0"/>
              </a:spcBef>
              <a:spcAft>
                <a:spcPts val="0"/>
              </a:spcAft>
              <a:buSzPts val="2000"/>
              <a:buChar char="○"/>
            </a:pPr>
            <a:r>
              <a:rPr lang="en" sz="2000"/>
              <a:t>The head must be flat on the left hand side only (playing side)</a:t>
            </a:r>
            <a:endParaRPr sz="2000"/>
          </a:p>
          <a:p>
            <a:pPr indent="0" lvl="0" marL="0" rtl="0" algn="l">
              <a:spcBef>
                <a:spcPts val="1600"/>
              </a:spcBef>
              <a:spcAft>
                <a:spcPts val="1600"/>
              </a:spcAft>
              <a:buNone/>
            </a:pPr>
            <a:r>
              <a:t/>
            </a:r>
            <a:endParaRPr/>
          </a:p>
        </p:txBody>
      </p:sp>
      <p:sp>
        <p:nvSpPr>
          <p:cNvPr id="128" name="Google Shape;128;p22"/>
          <p:cNvSpPr txBox="1"/>
          <p:nvPr/>
        </p:nvSpPr>
        <p:spPr>
          <a:xfrm>
            <a:off x="342875" y="4479825"/>
            <a:ext cx="2400300" cy="53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i="1" lang="en" sz="800">
                <a:solidFill>
                  <a:srgbClr val="FFFFFF"/>
                </a:solidFill>
                <a:latin typeface="Times"/>
                <a:ea typeface="Times"/>
                <a:cs typeface="Times"/>
                <a:sym typeface="Times"/>
              </a:rPr>
              <a:t>Rules of Hockey</a:t>
            </a:r>
            <a:r>
              <a:rPr lang="en" sz="800">
                <a:solidFill>
                  <a:srgbClr val="FFFFFF"/>
                </a:solidFill>
                <a:latin typeface="Times"/>
                <a:ea typeface="Times"/>
                <a:cs typeface="Times"/>
                <a:sym typeface="Times"/>
              </a:rPr>
              <a:t>. Lausanne, Switzerland: International Hockey Federation, 2016. Web.</a:t>
            </a:r>
            <a:r>
              <a:rPr lang="en" sz="800" u="sng">
                <a:solidFill>
                  <a:srgbClr val="FFFFFF"/>
                </a:solidFill>
                <a:latin typeface="Times"/>
                <a:ea typeface="Times"/>
                <a:cs typeface="Times"/>
                <a:sym typeface="Times"/>
                <a:hlinkClick r:id="rId3"/>
              </a:rPr>
              <a:t>http://fih.ch/media/12236728/fih-rules-of-hockey-2017.pdf</a:t>
            </a:r>
            <a:r>
              <a:rPr lang="en" sz="800">
                <a:solidFill>
                  <a:srgbClr val="FFFFFF"/>
                </a:solidFill>
                <a:latin typeface="Times"/>
                <a:ea typeface="Times"/>
                <a:cs typeface="Times"/>
                <a:sym typeface="Times"/>
              </a:rPr>
              <a:t> </a:t>
            </a:r>
            <a:endParaRPr sz="800">
              <a:solidFill>
                <a:srgbClr val="FFFFFF"/>
              </a:solidFill>
            </a:endParaRPr>
          </a:p>
          <a:p>
            <a:pPr indent="0" lvl="0" marL="0" rtl="0" algn="l">
              <a:spcBef>
                <a:spcPts val="5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Research: Cutting a Field Hockey Stick</a:t>
            </a:r>
            <a:endParaRPr/>
          </a:p>
        </p:txBody>
      </p:sp>
      <p:sp>
        <p:nvSpPr>
          <p:cNvPr id="134" name="Google Shape;134;p2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Wooden stick being cut into many pieces</a:t>
            </a:r>
            <a:endParaRPr sz="2000"/>
          </a:p>
          <a:p>
            <a:pPr indent="-355600" lvl="0" marL="457200" rtl="0" algn="l">
              <a:spcBef>
                <a:spcPts val="0"/>
              </a:spcBef>
              <a:spcAft>
                <a:spcPts val="0"/>
              </a:spcAft>
              <a:buSzPts val="2000"/>
              <a:buChar char="●"/>
            </a:pPr>
            <a:r>
              <a:rPr lang="en" sz="2000"/>
              <a:t>Shows what the inside compartments of the stick looks like </a:t>
            </a:r>
            <a:endParaRPr sz="2000"/>
          </a:p>
          <a:p>
            <a:pPr indent="-355600" lvl="0" marL="457200" rtl="0" algn="l">
              <a:spcBef>
                <a:spcPts val="0"/>
              </a:spcBef>
              <a:spcAft>
                <a:spcPts val="0"/>
              </a:spcAft>
              <a:buSzPts val="2000"/>
              <a:buChar char="●"/>
            </a:pPr>
            <a:r>
              <a:rPr lang="en" sz="2000"/>
              <a:t>The video cuts the stick from the toe</a:t>
            </a:r>
            <a:endParaRPr sz="2000"/>
          </a:p>
          <a:p>
            <a:pPr indent="-355600" lvl="0" marL="457200" rtl="0" algn="l">
              <a:spcBef>
                <a:spcPts val="0"/>
              </a:spcBef>
              <a:spcAft>
                <a:spcPts val="0"/>
              </a:spcAft>
              <a:buSzPts val="2000"/>
              <a:buChar char="●"/>
            </a:pPr>
            <a:r>
              <a:rPr lang="en" sz="2000"/>
              <a:t>This was extremely helpful to see how it was crafted</a:t>
            </a:r>
            <a:endParaRPr sz="2000"/>
          </a:p>
          <a:p>
            <a:pPr indent="-355600" lvl="0" marL="457200" rtl="0" algn="l">
              <a:spcBef>
                <a:spcPts val="0"/>
              </a:spcBef>
              <a:spcAft>
                <a:spcPts val="0"/>
              </a:spcAft>
              <a:buSzPts val="2000"/>
              <a:buChar char="●"/>
            </a:pPr>
            <a:r>
              <a:rPr lang="en" sz="2000"/>
              <a:t>Provided insights to how I should model the one I created</a:t>
            </a:r>
            <a:endParaRPr sz="2000"/>
          </a:p>
        </p:txBody>
      </p:sp>
      <p:sp>
        <p:nvSpPr>
          <p:cNvPr id="135" name="Google Shape;135;p23"/>
          <p:cNvSpPr txBox="1"/>
          <p:nvPr/>
        </p:nvSpPr>
        <p:spPr>
          <a:xfrm>
            <a:off x="387900" y="4357100"/>
            <a:ext cx="5380800" cy="73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Times New Roman"/>
                <a:ea typeface="Times New Roman"/>
                <a:cs typeface="Times New Roman"/>
                <a:sym typeface="Times New Roman"/>
              </a:rPr>
              <a:t>“What´s inside a timber hockey stick. Field hockey sticks being cut up” Youtube, uploaded by sportsmediagroup, 16 November 2015,</a:t>
            </a:r>
            <a:r>
              <a:rPr lang="en" sz="900">
                <a:solidFill>
                  <a:srgbClr val="C9DAF8"/>
                </a:solidFill>
                <a:latin typeface="Times New Roman"/>
                <a:ea typeface="Times New Roman"/>
                <a:cs typeface="Times New Roman"/>
                <a:sym typeface="Times New Roman"/>
              </a:rPr>
              <a:t> </a:t>
            </a:r>
            <a:r>
              <a:rPr lang="en" sz="900" u="sng">
                <a:solidFill>
                  <a:srgbClr val="C9DAF8"/>
                </a:solidFill>
                <a:latin typeface="Times New Roman"/>
                <a:ea typeface="Times New Roman"/>
                <a:cs typeface="Times New Roman"/>
                <a:sym typeface="Times New Roman"/>
                <a:hlinkClick r:id="rId3"/>
              </a:rPr>
              <a:t>https://youtu.be/-WPaxLtXRt4</a:t>
            </a:r>
            <a:r>
              <a:rPr lang="en" sz="900">
                <a:solidFill>
                  <a:srgbClr val="C9DAF8"/>
                </a:solidFill>
                <a:latin typeface="Times New Roman"/>
                <a:ea typeface="Times New Roman"/>
                <a:cs typeface="Times New Roman"/>
                <a:sym typeface="Times New Roman"/>
              </a:rPr>
              <a:t>.</a:t>
            </a:r>
            <a:endParaRPr sz="900">
              <a:solidFill>
                <a:srgbClr val="C9DAF8"/>
              </a:solidFill>
              <a:latin typeface="Times"/>
              <a:ea typeface="Times"/>
              <a:cs typeface="Times"/>
              <a:sym typeface="Times"/>
            </a:endParaRPr>
          </a:p>
          <a:p>
            <a:pPr indent="0" lvl="0" marL="0" rtl="0" algn="l">
              <a:spcBef>
                <a:spcPts val="5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387900" y="3861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What’s inside a timber field hockey stick</a:t>
            </a:r>
            <a:endParaRPr/>
          </a:p>
        </p:txBody>
      </p:sp>
      <p:sp>
        <p:nvSpPr>
          <p:cNvPr id="141" name="Google Shape;141;p24"/>
          <p:cNvSpPr txBox="1"/>
          <p:nvPr>
            <p:ph idx="1" type="body"/>
          </p:nvPr>
        </p:nvSpPr>
        <p:spPr>
          <a:xfrm flipH="1" rot="-585">
            <a:off x="387900" y="4568624"/>
            <a:ext cx="7046700" cy="38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800">
                <a:latin typeface="Times New Roman"/>
                <a:ea typeface="Times New Roman"/>
                <a:cs typeface="Times New Roman"/>
                <a:sym typeface="Times New Roman"/>
              </a:rPr>
              <a:t>“What´s inside a timber hockey stick. Field hockey sticks being cut up” Youtube, uploaded by sportsmediagroup, 16 November 2015,</a:t>
            </a:r>
            <a:r>
              <a:rPr lang="en" sz="800">
                <a:solidFill>
                  <a:srgbClr val="C9DAF8"/>
                </a:solidFill>
                <a:latin typeface="Times New Roman"/>
                <a:ea typeface="Times New Roman"/>
                <a:cs typeface="Times New Roman"/>
                <a:sym typeface="Times New Roman"/>
              </a:rPr>
              <a:t> </a:t>
            </a:r>
            <a:r>
              <a:rPr lang="en" sz="800" u="sng">
                <a:solidFill>
                  <a:srgbClr val="C9DAF8"/>
                </a:solidFill>
                <a:latin typeface="Times New Roman"/>
                <a:ea typeface="Times New Roman"/>
                <a:cs typeface="Times New Roman"/>
                <a:sym typeface="Times New Roman"/>
                <a:hlinkClick r:id="rId3"/>
              </a:rPr>
              <a:t>https://youtu.be/-WPaxLtXRt4</a:t>
            </a:r>
            <a:r>
              <a:rPr lang="en" sz="800">
                <a:solidFill>
                  <a:srgbClr val="C9DAF8"/>
                </a:solidFill>
                <a:latin typeface="Times New Roman"/>
                <a:ea typeface="Times New Roman"/>
                <a:cs typeface="Times New Roman"/>
                <a:sym typeface="Times New Roman"/>
              </a:rPr>
              <a:t>.</a:t>
            </a:r>
            <a:endParaRPr sz="800">
              <a:solidFill>
                <a:srgbClr val="C9DAF8"/>
              </a:solidFill>
              <a:latin typeface="Times"/>
              <a:ea typeface="Times"/>
              <a:cs typeface="Times"/>
              <a:sym typeface="Times"/>
            </a:endParaRPr>
          </a:p>
          <a:p>
            <a:pPr indent="0" lvl="0" marL="0" rtl="0" algn="l">
              <a:spcBef>
                <a:spcPts val="500"/>
              </a:spcBef>
              <a:spcAft>
                <a:spcPts val="1600"/>
              </a:spcAft>
              <a:buNone/>
            </a:pPr>
            <a:r>
              <a:t/>
            </a:r>
            <a:endParaRPr/>
          </a:p>
        </p:txBody>
      </p:sp>
      <p:pic>
        <p:nvPicPr>
          <p:cNvPr descr="Today we are citing 2 timber hockey sticks into pieces. We have a Grays 4force 500 and a Quazar. The Grays is a cheaper stick, probably a junior stick reinforced with fibre glass. The Quasar is a full size senior stick with carbon fibre outer." id="142" name="Google Shape;142;p24" title="Whats inside a timber hockey stick. Field hockey sticks being cut up">
            <a:hlinkClick r:id="rId4"/>
          </p:cNvPr>
          <p:cNvPicPr preferRelativeResize="0"/>
          <p:nvPr/>
        </p:nvPicPr>
        <p:blipFill>
          <a:blip r:embed="rId5">
            <a:alphaModFix/>
          </a:blip>
          <a:stretch>
            <a:fillRect/>
          </a:stretch>
        </p:blipFill>
        <p:spPr>
          <a:xfrm>
            <a:off x="2036600" y="1072225"/>
            <a:ext cx="4734659" cy="3551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Research: Woodworking</a:t>
            </a:r>
            <a:endParaRPr/>
          </a:p>
        </p:txBody>
      </p:sp>
      <p:sp>
        <p:nvSpPr>
          <p:cNvPr id="148" name="Google Shape;148;p2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Arial"/>
              <a:buChar char="●"/>
            </a:pPr>
            <a:r>
              <a:rPr lang="en">
                <a:solidFill>
                  <a:srgbClr val="FFFFFF"/>
                </a:solidFill>
                <a:latin typeface="Arial"/>
                <a:ea typeface="Arial"/>
                <a:cs typeface="Arial"/>
                <a:sym typeface="Arial"/>
              </a:rPr>
              <a:t>Using different types of wood results in different textures in the final product</a:t>
            </a:r>
            <a:endParaRPr>
              <a:solidFill>
                <a:srgbClr val="FFFFFF"/>
              </a:solidFill>
              <a:latin typeface="Arial"/>
              <a:ea typeface="Arial"/>
              <a:cs typeface="Arial"/>
              <a:sym typeface="Arial"/>
            </a:endParaRPr>
          </a:p>
          <a:p>
            <a:pPr indent="-336550" lvl="1" marL="914400" rtl="0" algn="l">
              <a:spcBef>
                <a:spcPts val="0"/>
              </a:spcBef>
              <a:spcAft>
                <a:spcPts val="0"/>
              </a:spcAft>
              <a:buClr>
                <a:srgbClr val="FFFFFF"/>
              </a:buClr>
              <a:buSzPts val="1700"/>
              <a:buFont typeface="Arial"/>
              <a:buChar char="○"/>
            </a:pPr>
            <a:r>
              <a:rPr lang="en" sz="1700">
                <a:solidFill>
                  <a:srgbClr val="FFFFFF"/>
                </a:solidFill>
                <a:latin typeface="Arial"/>
                <a:ea typeface="Arial"/>
                <a:cs typeface="Arial"/>
                <a:sym typeface="Arial"/>
              </a:rPr>
              <a:t>Need to be mindful of choice of wood in projects</a:t>
            </a:r>
            <a:endParaRPr sz="1700">
              <a:solidFill>
                <a:srgbClr val="FFFFFF"/>
              </a:solidFill>
              <a:latin typeface="Arial"/>
              <a:ea typeface="Arial"/>
              <a:cs typeface="Arial"/>
              <a:sym typeface="Arial"/>
            </a:endParaRPr>
          </a:p>
          <a:p>
            <a:pPr indent="-336550" lvl="1" marL="914400" rtl="0" algn="l">
              <a:spcBef>
                <a:spcPts val="0"/>
              </a:spcBef>
              <a:spcAft>
                <a:spcPts val="0"/>
              </a:spcAft>
              <a:buClr>
                <a:srgbClr val="FFFFFF"/>
              </a:buClr>
              <a:buSzPts val="1700"/>
              <a:buFont typeface="Arial"/>
              <a:buChar char="○"/>
            </a:pPr>
            <a:r>
              <a:rPr lang="en" sz="1700">
                <a:solidFill>
                  <a:srgbClr val="FFFFFF"/>
                </a:solidFill>
                <a:latin typeface="Arial"/>
                <a:ea typeface="Arial"/>
                <a:cs typeface="Arial"/>
                <a:sym typeface="Arial"/>
              </a:rPr>
              <a:t>Some woods have similar textures and densities </a:t>
            </a:r>
            <a:endParaRPr sz="1700">
              <a:solidFill>
                <a:srgbClr val="FFFFFF"/>
              </a:solidFill>
              <a:latin typeface="Arial"/>
              <a:ea typeface="Arial"/>
              <a:cs typeface="Arial"/>
              <a:sym typeface="Arial"/>
            </a:endParaRPr>
          </a:p>
          <a:p>
            <a:pPr indent="-330200" lvl="2" marL="1371600" rtl="0" algn="l">
              <a:spcBef>
                <a:spcPts val="0"/>
              </a:spcBef>
              <a:spcAft>
                <a:spcPts val="0"/>
              </a:spcAft>
              <a:buClr>
                <a:srgbClr val="FFFFFF"/>
              </a:buClr>
              <a:buSzPts val="1600"/>
              <a:buFont typeface="Arial"/>
              <a:buChar char="■"/>
            </a:pPr>
            <a:r>
              <a:rPr lang="en" sz="1600">
                <a:solidFill>
                  <a:srgbClr val="FFFFFF"/>
                </a:solidFill>
                <a:latin typeface="Arial"/>
                <a:ea typeface="Arial"/>
                <a:cs typeface="Arial"/>
                <a:sym typeface="Arial"/>
              </a:rPr>
              <a:t>Like maple and mulberry</a:t>
            </a:r>
            <a:endParaRPr sz="1600">
              <a:solidFill>
                <a:srgbClr val="FFFFFF"/>
              </a:solidFill>
              <a:latin typeface="Arial"/>
              <a:ea typeface="Arial"/>
              <a:cs typeface="Arial"/>
              <a:sym typeface="Arial"/>
            </a:endParaRPr>
          </a:p>
          <a:p>
            <a:pPr indent="-342900" lvl="1" marL="914400" rtl="0" algn="l">
              <a:spcBef>
                <a:spcPts val="0"/>
              </a:spcBef>
              <a:spcAft>
                <a:spcPts val="0"/>
              </a:spcAft>
              <a:buClr>
                <a:srgbClr val="FFFFFF"/>
              </a:buClr>
              <a:buSzPts val="1800"/>
              <a:buFont typeface="Arial"/>
              <a:buChar char="○"/>
            </a:pPr>
            <a:r>
              <a:rPr lang="en" sz="1800">
                <a:solidFill>
                  <a:srgbClr val="FFFFFF"/>
                </a:solidFill>
                <a:latin typeface="Arial"/>
                <a:ea typeface="Arial"/>
                <a:cs typeface="Arial"/>
                <a:sym typeface="Arial"/>
              </a:rPr>
              <a:t>Some woods need their own techniques to be cut and built properly</a:t>
            </a:r>
            <a:endParaRPr sz="1800">
              <a:solidFill>
                <a:srgbClr val="FFFFFF"/>
              </a:solidFill>
              <a:latin typeface="Arial"/>
              <a:ea typeface="Arial"/>
              <a:cs typeface="Arial"/>
              <a:sym typeface="Arial"/>
            </a:endParaRPr>
          </a:p>
          <a:p>
            <a:pPr indent="-336550" lvl="2" marL="1371600" rtl="0" algn="l">
              <a:spcBef>
                <a:spcPts val="0"/>
              </a:spcBef>
              <a:spcAft>
                <a:spcPts val="0"/>
              </a:spcAft>
              <a:buClr>
                <a:srgbClr val="FFFFFF"/>
              </a:buClr>
              <a:buSzPts val="1700"/>
              <a:buFont typeface="Arial"/>
              <a:buChar char="■"/>
            </a:pPr>
            <a:r>
              <a:rPr lang="en" sz="1700">
                <a:solidFill>
                  <a:srgbClr val="FFFFFF"/>
                </a:solidFill>
                <a:latin typeface="Arial"/>
                <a:ea typeface="Arial"/>
                <a:cs typeface="Arial"/>
                <a:sym typeface="Arial"/>
              </a:rPr>
              <a:t>Due to way their grain is</a:t>
            </a:r>
            <a:endParaRPr sz="1700">
              <a:solidFill>
                <a:srgbClr val="FFFFFF"/>
              </a:solidFill>
              <a:latin typeface="Arial"/>
              <a:ea typeface="Arial"/>
              <a:cs typeface="Arial"/>
              <a:sym typeface="Arial"/>
            </a:endParaRPr>
          </a:p>
          <a:p>
            <a:pPr indent="0" lvl="0" marL="0" rtl="0" algn="l">
              <a:spcBef>
                <a:spcPts val="0"/>
              </a:spcBef>
              <a:spcAft>
                <a:spcPts val="0"/>
              </a:spcAft>
              <a:buNone/>
            </a:pPr>
            <a:r>
              <a:t/>
            </a:r>
            <a:endParaRPr sz="1200">
              <a:solidFill>
                <a:srgbClr val="FFFFFF"/>
              </a:solidFill>
              <a:latin typeface="Arial"/>
              <a:ea typeface="Arial"/>
              <a:cs typeface="Arial"/>
              <a:sym typeface="Arial"/>
            </a:endParaRPr>
          </a:p>
          <a:p>
            <a:pPr indent="0" lvl="0" marL="0" rtl="0" algn="l">
              <a:spcBef>
                <a:spcPts val="0"/>
              </a:spcBef>
              <a:spcAft>
                <a:spcPts val="1600"/>
              </a:spcAft>
              <a:buNone/>
            </a:pPr>
            <a:r>
              <a:t/>
            </a:r>
            <a:endParaRPr/>
          </a:p>
        </p:txBody>
      </p:sp>
      <p:sp>
        <p:nvSpPr>
          <p:cNvPr id="149" name="Google Shape;149;p25"/>
          <p:cNvSpPr txBox="1"/>
          <p:nvPr/>
        </p:nvSpPr>
        <p:spPr>
          <a:xfrm>
            <a:off x="387900" y="4336025"/>
            <a:ext cx="3063900" cy="34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800">
                <a:solidFill>
                  <a:srgbClr val="FFFFFF"/>
                </a:solidFill>
              </a:rPr>
              <a:t>“Woodworking.” Funk &amp; Wagnalls New World Encyclopedia, 2017, p. 1p. 1. EBSCOhost, search.ebscohost.com/login.aspx?direct=true&amp;db=funk&amp;AN=WO070000&amp;site=eds-live.</a:t>
            </a:r>
            <a:endParaRPr sz="800">
              <a:solidFill>
                <a:srgbClr val="FFFFFF"/>
              </a:solidFill>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Research: Exploring </a:t>
            </a:r>
            <a:r>
              <a:rPr lang="en"/>
              <a:t>Woodworking</a:t>
            </a:r>
            <a:endParaRPr/>
          </a:p>
        </p:txBody>
      </p:sp>
      <p:sp>
        <p:nvSpPr>
          <p:cNvPr id="155" name="Google Shape;155;p2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FFFFFF"/>
              </a:buClr>
              <a:buSzPts val="2000"/>
              <a:buChar char="●"/>
            </a:pPr>
            <a:r>
              <a:rPr lang="en" sz="2000">
                <a:solidFill>
                  <a:srgbClr val="FFFFFF"/>
                </a:solidFill>
              </a:rPr>
              <a:t>Band saws are used to create straight or curved pieces of wood</a:t>
            </a:r>
            <a:endParaRPr sz="2000">
              <a:solidFill>
                <a:srgbClr val="FFFFFF"/>
              </a:solidFill>
            </a:endParaRPr>
          </a:p>
          <a:p>
            <a:pPr indent="-342900" lvl="1" marL="914400" rtl="0" algn="l">
              <a:spcBef>
                <a:spcPts val="0"/>
              </a:spcBef>
              <a:spcAft>
                <a:spcPts val="0"/>
              </a:spcAft>
              <a:buClr>
                <a:srgbClr val="FFFFFF"/>
              </a:buClr>
              <a:buSzPts val="1800"/>
              <a:buChar char="○"/>
            </a:pPr>
            <a:r>
              <a:rPr lang="en" sz="1800">
                <a:solidFill>
                  <a:srgbClr val="FFFFFF"/>
                </a:solidFill>
              </a:rPr>
              <a:t>Need to use it to create the hook and bow of the stick</a:t>
            </a:r>
            <a:endParaRPr sz="1800">
              <a:solidFill>
                <a:srgbClr val="FFFFFF"/>
              </a:solidFill>
            </a:endParaRPr>
          </a:p>
          <a:p>
            <a:pPr indent="-355600" lvl="0" marL="457200" rtl="0" algn="l">
              <a:spcBef>
                <a:spcPts val="0"/>
              </a:spcBef>
              <a:spcAft>
                <a:spcPts val="0"/>
              </a:spcAft>
              <a:buClr>
                <a:srgbClr val="FFFFFF"/>
              </a:buClr>
              <a:buSzPts val="2000"/>
              <a:buChar char="●"/>
            </a:pPr>
            <a:r>
              <a:rPr lang="en" sz="2000">
                <a:solidFill>
                  <a:srgbClr val="FFFFFF"/>
                </a:solidFill>
              </a:rPr>
              <a:t>There are 5 key parts to a bandsaw</a:t>
            </a:r>
            <a:endParaRPr sz="2000">
              <a:solidFill>
                <a:srgbClr val="FFFFFF"/>
              </a:solidFill>
            </a:endParaRPr>
          </a:p>
          <a:p>
            <a:pPr indent="-342900" lvl="1" marL="914400" rtl="0" algn="l">
              <a:spcBef>
                <a:spcPts val="0"/>
              </a:spcBef>
              <a:spcAft>
                <a:spcPts val="0"/>
              </a:spcAft>
              <a:buClr>
                <a:srgbClr val="FFFFFF"/>
              </a:buClr>
              <a:buSzPts val="1800"/>
              <a:buChar char="○"/>
            </a:pPr>
            <a:r>
              <a:rPr lang="en" sz="1800">
                <a:solidFill>
                  <a:srgbClr val="FFFFFF"/>
                </a:solidFill>
              </a:rPr>
              <a:t>Blade, Table, Table Insert, Power Switch, and Upper Blade Guide</a:t>
            </a:r>
            <a:endParaRPr sz="1800">
              <a:solidFill>
                <a:srgbClr val="FFFFFF"/>
              </a:solidFill>
            </a:endParaRPr>
          </a:p>
          <a:p>
            <a:pPr indent="-355600" lvl="0" marL="457200" rtl="0" algn="l">
              <a:spcBef>
                <a:spcPts val="0"/>
              </a:spcBef>
              <a:spcAft>
                <a:spcPts val="0"/>
              </a:spcAft>
              <a:buClr>
                <a:srgbClr val="FFFFFF"/>
              </a:buClr>
              <a:buSzPts val="2000"/>
              <a:buChar char="●"/>
            </a:pPr>
            <a:r>
              <a:rPr lang="en" sz="2000">
                <a:solidFill>
                  <a:srgbClr val="FFFFFF"/>
                </a:solidFill>
              </a:rPr>
              <a:t>You can not cut smaller than the given blade width</a:t>
            </a:r>
            <a:endParaRPr sz="2000">
              <a:solidFill>
                <a:srgbClr val="FFFFFF"/>
              </a:solidFill>
            </a:endParaRPr>
          </a:p>
          <a:p>
            <a:pPr indent="0" lvl="0" marL="457200" rtl="0" algn="l">
              <a:spcBef>
                <a:spcPts val="0"/>
              </a:spcBef>
              <a:spcAft>
                <a:spcPts val="0"/>
              </a:spcAft>
              <a:buNone/>
            </a:pPr>
            <a:r>
              <a:t/>
            </a:r>
            <a:endParaRPr sz="2000"/>
          </a:p>
        </p:txBody>
      </p:sp>
      <p:sp>
        <p:nvSpPr>
          <p:cNvPr id="156" name="Google Shape;156;p26"/>
          <p:cNvSpPr txBox="1"/>
          <p:nvPr/>
        </p:nvSpPr>
        <p:spPr>
          <a:xfrm>
            <a:off x="387900" y="4734300"/>
            <a:ext cx="4029900" cy="40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800">
                <a:solidFill>
                  <a:srgbClr val="FFFFFF"/>
                </a:solidFill>
              </a:rPr>
              <a:t>McWard, Larry. “Bandsaws”. </a:t>
            </a:r>
            <a:r>
              <a:rPr i="1" lang="en" sz="800">
                <a:solidFill>
                  <a:srgbClr val="FFFFFF"/>
                </a:solidFill>
              </a:rPr>
              <a:t>Exploring Woodworking. </a:t>
            </a:r>
            <a:r>
              <a:rPr lang="en" sz="800">
                <a:solidFill>
                  <a:srgbClr val="FFFFFF"/>
                </a:solidFill>
              </a:rPr>
              <a:t>1993.</a:t>
            </a:r>
            <a:endParaRPr sz="8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Research: Woodworking </a:t>
            </a:r>
            <a:endParaRPr/>
          </a:p>
        </p:txBody>
      </p:sp>
      <p:sp>
        <p:nvSpPr>
          <p:cNvPr id="162" name="Google Shape;162;p2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rial"/>
                <a:ea typeface="Arial"/>
                <a:cs typeface="Arial"/>
                <a:sym typeface="Arial"/>
              </a:rPr>
              <a:t>There are several types of saws to use</a:t>
            </a:r>
            <a:endParaRPr>
              <a:solidFill>
                <a:srgbClr val="FFFFFF"/>
              </a:solidFill>
              <a:latin typeface="Arial"/>
              <a:ea typeface="Arial"/>
              <a:cs typeface="Arial"/>
              <a:sym typeface="Arial"/>
            </a:endParaRPr>
          </a:p>
          <a:p>
            <a:pPr indent="-342900" lvl="0" marL="457200" rtl="0" algn="l">
              <a:spcBef>
                <a:spcPts val="0"/>
              </a:spcBef>
              <a:spcAft>
                <a:spcPts val="0"/>
              </a:spcAft>
              <a:buClr>
                <a:srgbClr val="FFFFFF"/>
              </a:buClr>
              <a:buSzPts val="1800"/>
              <a:buFont typeface="Arial"/>
              <a:buChar char="●"/>
            </a:pPr>
            <a:r>
              <a:rPr lang="en">
                <a:solidFill>
                  <a:srgbClr val="FFFFFF"/>
                </a:solidFill>
                <a:latin typeface="Arial"/>
                <a:ea typeface="Arial"/>
                <a:cs typeface="Arial"/>
                <a:sym typeface="Arial"/>
              </a:rPr>
              <a:t>Stationary power tools </a:t>
            </a:r>
            <a:endParaRPr>
              <a:solidFill>
                <a:srgbClr val="FFFFFF"/>
              </a:solidFill>
              <a:latin typeface="Arial"/>
              <a:ea typeface="Arial"/>
              <a:cs typeface="Arial"/>
              <a:sym typeface="Arial"/>
            </a:endParaRPr>
          </a:p>
          <a:p>
            <a:pPr indent="-342900" lvl="1" marL="914400" rtl="0" algn="l">
              <a:spcBef>
                <a:spcPts val="0"/>
              </a:spcBef>
              <a:spcAft>
                <a:spcPts val="0"/>
              </a:spcAft>
              <a:buClr>
                <a:srgbClr val="FFFFFF"/>
              </a:buClr>
              <a:buSzPts val="1800"/>
              <a:buFont typeface="Arial"/>
              <a:buChar char="○"/>
            </a:pPr>
            <a:r>
              <a:rPr lang="en" sz="1800">
                <a:solidFill>
                  <a:srgbClr val="FFFFFF"/>
                </a:solidFill>
                <a:latin typeface="Arial"/>
                <a:ea typeface="Arial"/>
                <a:cs typeface="Arial"/>
                <a:sym typeface="Arial"/>
              </a:rPr>
              <a:t>Bandsaw</a:t>
            </a:r>
            <a:endParaRPr sz="1800">
              <a:solidFill>
                <a:srgbClr val="FFFFFF"/>
              </a:solidFill>
              <a:latin typeface="Arial"/>
              <a:ea typeface="Arial"/>
              <a:cs typeface="Arial"/>
              <a:sym typeface="Arial"/>
            </a:endParaRPr>
          </a:p>
          <a:p>
            <a:pPr indent="-342900" lvl="1" marL="914400" rtl="0" algn="l">
              <a:spcBef>
                <a:spcPts val="0"/>
              </a:spcBef>
              <a:spcAft>
                <a:spcPts val="0"/>
              </a:spcAft>
              <a:buClr>
                <a:srgbClr val="FFFFFF"/>
              </a:buClr>
              <a:buSzPts val="1800"/>
              <a:buFont typeface="Arial"/>
              <a:buChar char="○"/>
            </a:pPr>
            <a:r>
              <a:rPr lang="en" sz="1800">
                <a:solidFill>
                  <a:srgbClr val="FFFFFF"/>
                </a:solidFill>
                <a:latin typeface="Arial"/>
                <a:ea typeface="Arial"/>
                <a:cs typeface="Arial"/>
                <a:sym typeface="Arial"/>
              </a:rPr>
              <a:t>Belt sander</a:t>
            </a:r>
            <a:endParaRPr sz="1800">
              <a:solidFill>
                <a:srgbClr val="FFFFFF"/>
              </a:solidFill>
              <a:latin typeface="Arial"/>
              <a:ea typeface="Arial"/>
              <a:cs typeface="Arial"/>
              <a:sym typeface="Arial"/>
            </a:endParaRPr>
          </a:p>
          <a:p>
            <a:pPr indent="-342900" lvl="1" marL="914400" rtl="0" algn="l">
              <a:spcBef>
                <a:spcPts val="0"/>
              </a:spcBef>
              <a:spcAft>
                <a:spcPts val="0"/>
              </a:spcAft>
              <a:buClr>
                <a:srgbClr val="FFFFFF"/>
              </a:buClr>
              <a:buSzPts val="1800"/>
              <a:buFont typeface="Arial"/>
              <a:buChar char="○"/>
            </a:pPr>
            <a:r>
              <a:rPr lang="en" sz="1800">
                <a:solidFill>
                  <a:srgbClr val="FFFFFF"/>
                </a:solidFill>
                <a:latin typeface="Arial"/>
                <a:ea typeface="Arial"/>
                <a:cs typeface="Arial"/>
                <a:sym typeface="Arial"/>
              </a:rPr>
              <a:t>Hand sander</a:t>
            </a:r>
            <a:endParaRPr sz="1800">
              <a:solidFill>
                <a:srgbClr val="FFFFFF"/>
              </a:solidFill>
              <a:latin typeface="Arial"/>
              <a:ea typeface="Arial"/>
              <a:cs typeface="Arial"/>
              <a:sym typeface="Arial"/>
            </a:endParaRPr>
          </a:p>
          <a:p>
            <a:pPr indent="-342900" lvl="0" marL="457200" rtl="0" algn="l">
              <a:spcBef>
                <a:spcPts val="0"/>
              </a:spcBef>
              <a:spcAft>
                <a:spcPts val="0"/>
              </a:spcAft>
              <a:buClr>
                <a:srgbClr val="FFFFFF"/>
              </a:buClr>
              <a:buSzPts val="1800"/>
              <a:buFont typeface="Arial"/>
              <a:buChar char="●"/>
            </a:pPr>
            <a:r>
              <a:rPr lang="en">
                <a:solidFill>
                  <a:srgbClr val="FFFFFF"/>
                </a:solidFill>
                <a:latin typeface="Arial"/>
                <a:ea typeface="Arial"/>
                <a:cs typeface="Arial"/>
                <a:sym typeface="Arial"/>
              </a:rPr>
              <a:t>Hand Tools used</a:t>
            </a:r>
            <a:endParaRPr>
              <a:solidFill>
                <a:srgbClr val="FFFFFF"/>
              </a:solidFill>
              <a:latin typeface="Arial"/>
              <a:ea typeface="Arial"/>
              <a:cs typeface="Arial"/>
              <a:sym typeface="Arial"/>
            </a:endParaRPr>
          </a:p>
          <a:p>
            <a:pPr indent="-342900" lvl="1" marL="914400" rtl="0" algn="l">
              <a:spcBef>
                <a:spcPts val="0"/>
              </a:spcBef>
              <a:spcAft>
                <a:spcPts val="0"/>
              </a:spcAft>
              <a:buClr>
                <a:srgbClr val="FFFFFF"/>
              </a:buClr>
              <a:buSzPts val="1800"/>
              <a:buFont typeface="Arial"/>
              <a:buChar char="○"/>
            </a:pPr>
            <a:r>
              <a:rPr lang="en" sz="1800">
                <a:solidFill>
                  <a:srgbClr val="FFFFFF"/>
                </a:solidFill>
                <a:latin typeface="Arial"/>
                <a:ea typeface="Arial"/>
                <a:cs typeface="Arial"/>
                <a:sym typeface="Arial"/>
              </a:rPr>
              <a:t>Spokeshave</a:t>
            </a:r>
            <a:endParaRPr sz="1800">
              <a:solidFill>
                <a:srgbClr val="FFFFFF"/>
              </a:solidFill>
              <a:latin typeface="Arial"/>
              <a:ea typeface="Arial"/>
              <a:cs typeface="Arial"/>
              <a:sym typeface="Arial"/>
            </a:endParaRPr>
          </a:p>
          <a:p>
            <a:pPr indent="-342900" lvl="1" marL="914400" rtl="0" algn="l">
              <a:spcBef>
                <a:spcPts val="0"/>
              </a:spcBef>
              <a:spcAft>
                <a:spcPts val="0"/>
              </a:spcAft>
              <a:buClr>
                <a:srgbClr val="FFFFFF"/>
              </a:buClr>
              <a:buSzPts val="1800"/>
              <a:buFont typeface="Arial"/>
              <a:buChar char="○"/>
            </a:pPr>
            <a:r>
              <a:rPr lang="en" sz="1800">
                <a:solidFill>
                  <a:srgbClr val="FFFFFF"/>
                </a:solidFill>
                <a:latin typeface="Arial"/>
                <a:ea typeface="Arial"/>
                <a:cs typeface="Arial"/>
                <a:sym typeface="Arial"/>
              </a:rPr>
              <a:t>Block Plane </a:t>
            </a:r>
            <a:endParaRPr sz="1800">
              <a:solidFill>
                <a:srgbClr val="FFFFFF"/>
              </a:solidFill>
              <a:latin typeface="Arial"/>
              <a:ea typeface="Arial"/>
              <a:cs typeface="Arial"/>
              <a:sym typeface="Arial"/>
            </a:endParaRPr>
          </a:p>
          <a:p>
            <a:pPr indent="-342900" lvl="1" marL="914400" rtl="0" algn="l">
              <a:spcBef>
                <a:spcPts val="0"/>
              </a:spcBef>
              <a:spcAft>
                <a:spcPts val="0"/>
              </a:spcAft>
              <a:buClr>
                <a:srgbClr val="FFFFFF"/>
              </a:buClr>
              <a:buSzPts val="1800"/>
              <a:buFont typeface="Arial"/>
              <a:buChar char="○"/>
            </a:pPr>
            <a:r>
              <a:rPr lang="en" sz="1800">
                <a:solidFill>
                  <a:srgbClr val="FFFFFF"/>
                </a:solidFill>
                <a:latin typeface="Arial"/>
                <a:ea typeface="Arial"/>
                <a:cs typeface="Arial"/>
                <a:sym typeface="Arial"/>
              </a:rPr>
              <a:t>Files</a:t>
            </a:r>
            <a:endParaRPr sz="1800">
              <a:solidFill>
                <a:srgbClr val="FFFFFF"/>
              </a:solidFill>
              <a:latin typeface="Arial"/>
              <a:ea typeface="Arial"/>
              <a:cs typeface="Arial"/>
              <a:sym typeface="Arial"/>
            </a:endParaRPr>
          </a:p>
        </p:txBody>
      </p:sp>
      <p:sp>
        <p:nvSpPr>
          <p:cNvPr id="163" name="Google Shape;163;p27"/>
          <p:cNvSpPr txBox="1"/>
          <p:nvPr/>
        </p:nvSpPr>
        <p:spPr>
          <a:xfrm>
            <a:off x="387900" y="4324975"/>
            <a:ext cx="2300700" cy="61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800">
                <a:solidFill>
                  <a:srgbClr val="FFFFFF"/>
                </a:solidFill>
              </a:rPr>
              <a:t>“Woodworking.” Funk &amp; Wagnalls New World Encyclopedia, 2017, p. 1p. 1. EBSCOhost, search.ebscohost.com/login.aspx?direct=true&amp;db=funk&amp;AN=WO070000&amp;site=eds-live.</a:t>
            </a:r>
            <a:endParaRPr sz="800">
              <a:solidFill>
                <a:srgbClr val="FFFFFF"/>
              </a:solidFill>
            </a:endParaRPr>
          </a:p>
        </p:txBody>
      </p:sp>
      <p:pic>
        <p:nvPicPr>
          <p:cNvPr id="164" name="Google Shape;164;p27"/>
          <p:cNvPicPr preferRelativeResize="0"/>
          <p:nvPr/>
        </p:nvPicPr>
        <p:blipFill>
          <a:blip r:embed="rId3">
            <a:alphaModFix/>
          </a:blip>
          <a:stretch>
            <a:fillRect/>
          </a:stretch>
        </p:blipFill>
        <p:spPr>
          <a:xfrm>
            <a:off x="6714690" y="2010825"/>
            <a:ext cx="2200187" cy="2933653"/>
          </a:xfrm>
          <a:prstGeom prst="rect">
            <a:avLst/>
          </a:prstGeom>
          <a:noFill/>
          <a:ln>
            <a:noFill/>
          </a:ln>
        </p:spPr>
      </p:pic>
      <p:pic>
        <p:nvPicPr>
          <p:cNvPr id="165" name="Google Shape;165;p27"/>
          <p:cNvPicPr preferRelativeResize="0"/>
          <p:nvPr/>
        </p:nvPicPr>
        <p:blipFill>
          <a:blip r:embed="rId4">
            <a:alphaModFix/>
          </a:blip>
          <a:stretch>
            <a:fillRect/>
          </a:stretch>
        </p:blipFill>
        <p:spPr>
          <a:xfrm>
            <a:off x="3466450" y="2744488"/>
            <a:ext cx="2933300" cy="2199975"/>
          </a:xfrm>
          <a:prstGeom prst="rect">
            <a:avLst/>
          </a:prstGeom>
          <a:noFill/>
          <a:ln>
            <a:noFill/>
          </a:ln>
        </p:spPr>
      </p:pic>
      <p:pic>
        <p:nvPicPr>
          <p:cNvPr id="166" name="Google Shape;166;p27"/>
          <p:cNvPicPr preferRelativeResize="0"/>
          <p:nvPr/>
        </p:nvPicPr>
        <p:blipFill>
          <a:blip r:embed="rId5">
            <a:alphaModFix/>
          </a:blip>
          <a:stretch>
            <a:fillRect/>
          </a:stretch>
        </p:blipFill>
        <p:spPr>
          <a:xfrm>
            <a:off x="6714700" y="200425"/>
            <a:ext cx="2200172" cy="165012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Spokeshave</a:t>
            </a:r>
            <a:endParaRPr/>
          </a:p>
        </p:txBody>
      </p:sp>
      <p:sp>
        <p:nvSpPr>
          <p:cNvPr id="172" name="Google Shape;172;p2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A spokeshave is a hand tool used in woodworking</a:t>
            </a:r>
            <a:endParaRPr>
              <a:solidFill>
                <a:srgbClr val="FFFFFF"/>
              </a:solidFill>
            </a:endParaRPr>
          </a:p>
          <a:p>
            <a:pPr indent="0" lvl="0" marL="457200" rtl="0" algn="l">
              <a:spcBef>
                <a:spcPts val="0"/>
              </a:spcBef>
              <a:spcAft>
                <a:spcPts val="0"/>
              </a:spcAft>
              <a:buNone/>
            </a:pPr>
            <a:r>
              <a:rPr lang="en">
                <a:solidFill>
                  <a:srgbClr val="FFFFFF"/>
                </a:solidFill>
              </a:rPr>
              <a:t> to shave curved pieces of wood down to </a:t>
            </a:r>
            <a:endParaRPr>
              <a:solidFill>
                <a:srgbClr val="FFFFFF"/>
              </a:solidFill>
            </a:endParaRPr>
          </a:p>
          <a:p>
            <a:pPr indent="0" lvl="0" marL="457200" rtl="0" algn="l">
              <a:spcBef>
                <a:spcPts val="0"/>
              </a:spcBef>
              <a:spcAft>
                <a:spcPts val="0"/>
              </a:spcAft>
              <a:buNone/>
            </a:pPr>
            <a:r>
              <a:rPr lang="en">
                <a:solidFill>
                  <a:srgbClr val="FFFFFF"/>
                </a:solidFill>
              </a:rPr>
              <a:t>the required size</a:t>
            </a:r>
            <a:endParaRPr>
              <a:solidFill>
                <a:srgbClr val="FFFFFF"/>
              </a:solidFill>
            </a:endParaRPr>
          </a:p>
          <a:p>
            <a:pPr indent="0" lvl="0" marL="457200" rtl="0" algn="l">
              <a:spcBef>
                <a:spcPts val="0"/>
              </a:spcBef>
              <a:spcAft>
                <a:spcPts val="0"/>
              </a:spcAft>
              <a:buNone/>
            </a:pPr>
            <a:r>
              <a:t/>
            </a:r>
            <a:endParaRPr>
              <a:solidFill>
                <a:srgbClr val="FFFFFF"/>
              </a:solidFill>
            </a:endParaRPr>
          </a:p>
          <a:p>
            <a:pPr indent="0" lvl="0" marL="457200" rtl="0" algn="l">
              <a:spcBef>
                <a:spcPts val="0"/>
              </a:spcBef>
              <a:spcAft>
                <a:spcPts val="0"/>
              </a:spcAft>
              <a:buNone/>
            </a:pPr>
            <a:r>
              <a:t/>
            </a:r>
            <a:endParaRPr sz="1200">
              <a:solidFill>
                <a:srgbClr val="FFFFFF"/>
              </a:solidFill>
            </a:endParaRPr>
          </a:p>
        </p:txBody>
      </p:sp>
      <p:sp>
        <p:nvSpPr>
          <p:cNvPr id="173" name="Google Shape;173;p28"/>
          <p:cNvSpPr txBox="1"/>
          <p:nvPr/>
        </p:nvSpPr>
        <p:spPr>
          <a:xfrm>
            <a:off x="387900" y="4568725"/>
            <a:ext cx="4167600" cy="4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800">
                <a:solidFill>
                  <a:srgbClr val="FFFFFF"/>
                </a:solidFill>
                <a:latin typeface="Times New Roman"/>
                <a:ea typeface="Times New Roman"/>
                <a:cs typeface="Times New Roman"/>
                <a:sym typeface="Times New Roman"/>
              </a:rPr>
              <a:t>Wonkee Donkee Editors. “What Is a Spokeshave?” </a:t>
            </a:r>
            <a:r>
              <a:rPr i="1" lang="en" sz="800">
                <a:solidFill>
                  <a:srgbClr val="FFFFFF"/>
                </a:solidFill>
                <a:latin typeface="Times New Roman"/>
                <a:ea typeface="Times New Roman"/>
                <a:cs typeface="Times New Roman"/>
                <a:sym typeface="Times New Roman"/>
              </a:rPr>
              <a:t>Wonkee Donkee</a:t>
            </a:r>
            <a:r>
              <a:rPr lang="en" sz="800">
                <a:solidFill>
                  <a:srgbClr val="FFFFFF"/>
                </a:solidFill>
                <a:latin typeface="Times New Roman"/>
                <a:ea typeface="Times New Roman"/>
                <a:cs typeface="Times New Roman"/>
                <a:sym typeface="Times New Roman"/>
              </a:rPr>
              <a:t>, 2018, www.wonkeedonkeetools.co.uk/spokeshaves/what-is-a-spokeshave/.</a:t>
            </a:r>
            <a:endParaRPr sz="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rgbClr val="FFFFFF"/>
              </a:solidFill>
            </a:endParaRPr>
          </a:p>
        </p:txBody>
      </p:sp>
      <p:pic>
        <p:nvPicPr>
          <p:cNvPr id="174" name="Google Shape;174;p28"/>
          <p:cNvPicPr preferRelativeResize="0"/>
          <p:nvPr/>
        </p:nvPicPr>
        <p:blipFill>
          <a:blip r:embed="rId3">
            <a:alphaModFix/>
          </a:blip>
          <a:stretch>
            <a:fillRect/>
          </a:stretch>
        </p:blipFill>
        <p:spPr>
          <a:xfrm>
            <a:off x="6370971" y="1902975"/>
            <a:ext cx="2653700" cy="1523550"/>
          </a:xfrm>
          <a:prstGeom prst="rect">
            <a:avLst/>
          </a:prstGeom>
          <a:noFill/>
          <a:ln>
            <a:noFill/>
          </a:ln>
        </p:spPr>
      </p:pic>
      <p:sp>
        <p:nvSpPr>
          <p:cNvPr id="175" name="Google Shape;175;p28"/>
          <p:cNvSpPr txBox="1"/>
          <p:nvPr/>
        </p:nvSpPr>
        <p:spPr>
          <a:xfrm>
            <a:off x="3976425" y="4639225"/>
            <a:ext cx="3325800" cy="3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Times New Roman"/>
                <a:ea typeface="Times New Roman"/>
                <a:cs typeface="Times New Roman"/>
                <a:sym typeface="Times New Roman"/>
              </a:rPr>
              <a:t>https://www.amazon.in/Irwin-Record-Malleable-Adjustable-Spokeshave/dp/B0000DD1KK</a:t>
            </a:r>
            <a:endParaRPr sz="800">
              <a:solidFill>
                <a:srgbClr val="FFFFFF"/>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Woodworking cont.</a:t>
            </a:r>
            <a:endParaRPr/>
          </a:p>
        </p:txBody>
      </p:sp>
      <p:sp>
        <p:nvSpPr>
          <p:cNvPr id="181" name="Google Shape;181;p2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Finishing </a:t>
            </a:r>
            <a:endParaRPr/>
          </a:p>
          <a:p>
            <a:pPr indent="-342900" lvl="0" marL="457200" rtl="0" algn="l">
              <a:spcBef>
                <a:spcPts val="0"/>
              </a:spcBef>
              <a:spcAft>
                <a:spcPts val="0"/>
              </a:spcAft>
              <a:buClr>
                <a:srgbClr val="FFFFFF"/>
              </a:buClr>
              <a:buSzPts val="1800"/>
              <a:buFont typeface="Arial"/>
              <a:buChar char="●"/>
            </a:pPr>
            <a:r>
              <a:rPr lang="en">
                <a:solidFill>
                  <a:srgbClr val="FFFFFF"/>
                </a:solidFill>
                <a:latin typeface="Arial"/>
                <a:ea typeface="Arial"/>
                <a:cs typeface="Arial"/>
                <a:sym typeface="Arial"/>
              </a:rPr>
              <a:t>The object is finished when it is smooth</a:t>
            </a:r>
            <a:endParaRPr>
              <a:solidFill>
                <a:srgbClr val="FFFFFF"/>
              </a:solidFill>
              <a:latin typeface="Arial"/>
              <a:ea typeface="Arial"/>
              <a:cs typeface="Arial"/>
              <a:sym typeface="Arial"/>
            </a:endParaRPr>
          </a:p>
          <a:p>
            <a:pPr indent="-342900" lvl="1" marL="914400" rtl="0" algn="l">
              <a:spcBef>
                <a:spcPts val="0"/>
              </a:spcBef>
              <a:spcAft>
                <a:spcPts val="0"/>
              </a:spcAft>
              <a:buClr>
                <a:srgbClr val="FFFFFF"/>
              </a:buClr>
              <a:buSzPts val="1800"/>
              <a:buFont typeface="Arial"/>
              <a:buChar char="○"/>
            </a:pPr>
            <a:r>
              <a:rPr lang="en" sz="1800">
                <a:solidFill>
                  <a:srgbClr val="FFFFFF"/>
                </a:solidFill>
                <a:latin typeface="Arial"/>
                <a:ea typeface="Arial"/>
                <a:cs typeface="Arial"/>
                <a:sym typeface="Arial"/>
              </a:rPr>
              <a:t>Smoothed with sandpaper or steel wool</a:t>
            </a:r>
            <a:endParaRPr sz="1800">
              <a:solidFill>
                <a:srgbClr val="FFFFFF"/>
              </a:solidFill>
              <a:latin typeface="Arial"/>
              <a:ea typeface="Arial"/>
              <a:cs typeface="Arial"/>
              <a:sym typeface="Arial"/>
            </a:endParaRPr>
          </a:p>
          <a:p>
            <a:pPr indent="-342900" lvl="1" marL="914400" rtl="0" algn="l">
              <a:spcBef>
                <a:spcPts val="0"/>
              </a:spcBef>
              <a:spcAft>
                <a:spcPts val="0"/>
              </a:spcAft>
              <a:buClr>
                <a:srgbClr val="FFFFFF"/>
              </a:buClr>
              <a:buSzPts val="1800"/>
              <a:buFont typeface="Arial"/>
              <a:buChar char="○"/>
            </a:pPr>
            <a:r>
              <a:rPr lang="en" sz="1800">
                <a:solidFill>
                  <a:srgbClr val="FFFFFF"/>
                </a:solidFill>
                <a:latin typeface="Arial"/>
                <a:ea typeface="Arial"/>
                <a:cs typeface="Arial"/>
                <a:sym typeface="Arial"/>
              </a:rPr>
              <a:t>Removes any imperfections made by the</a:t>
            </a:r>
            <a:endParaRPr sz="1800">
              <a:solidFill>
                <a:srgbClr val="FFFFFF"/>
              </a:solidFill>
              <a:latin typeface="Arial"/>
              <a:ea typeface="Arial"/>
              <a:cs typeface="Arial"/>
              <a:sym typeface="Arial"/>
            </a:endParaRPr>
          </a:p>
          <a:p>
            <a:pPr indent="0" lvl="0" marL="914400" rtl="0" algn="l">
              <a:spcBef>
                <a:spcPts val="0"/>
              </a:spcBef>
              <a:spcAft>
                <a:spcPts val="0"/>
              </a:spcAft>
              <a:buNone/>
            </a:pPr>
            <a:r>
              <a:rPr lang="en" sz="1800">
                <a:solidFill>
                  <a:srgbClr val="FFFFFF"/>
                </a:solidFill>
                <a:latin typeface="Arial"/>
                <a:ea typeface="Arial"/>
                <a:cs typeface="Arial"/>
                <a:sym typeface="Arial"/>
              </a:rPr>
              <a:t> </a:t>
            </a:r>
            <a:r>
              <a:rPr lang="en" sz="1800">
                <a:solidFill>
                  <a:srgbClr val="FFFFFF"/>
                </a:solidFill>
                <a:latin typeface="Arial"/>
                <a:ea typeface="Arial"/>
                <a:cs typeface="Arial"/>
                <a:sym typeface="Arial"/>
              </a:rPr>
              <a:t>power tools</a:t>
            </a:r>
            <a:r>
              <a:rPr lang="en" sz="1800">
                <a:solidFill>
                  <a:srgbClr val="FFFFFF"/>
                </a:solidFill>
                <a:latin typeface="Arial"/>
                <a:ea typeface="Arial"/>
                <a:cs typeface="Arial"/>
                <a:sym typeface="Arial"/>
              </a:rPr>
              <a:t> while it is being built</a:t>
            </a:r>
            <a:endParaRPr sz="1800">
              <a:solidFill>
                <a:srgbClr val="FFFFFF"/>
              </a:solidFill>
              <a:latin typeface="Arial"/>
              <a:ea typeface="Arial"/>
              <a:cs typeface="Arial"/>
              <a:sym typeface="Arial"/>
            </a:endParaRPr>
          </a:p>
          <a:p>
            <a:pPr indent="-342900" lvl="1" marL="914400" rtl="0" algn="l">
              <a:spcBef>
                <a:spcPts val="0"/>
              </a:spcBef>
              <a:spcAft>
                <a:spcPts val="0"/>
              </a:spcAft>
              <a:buClr>
                <a:srgbClr val="FFFFFF"/>
              </a:buClr>
              <a:buSzPts val="1800"/>
              <a:buFont typeface="Arial"/>
              <a:buChar char="○"/>
            </a:pPr>
            <a:r>
              <a:rPr lang="en" sz="1800">
                <a:solidFill>
                  <a:srgbClr val="FFFFFF"/>
                </a:solidFill>
                <a:latin typeface="Arial"/>
                <a:ea typeface="Arial"/>
                <a:cs typeface="Arial"/>
                <a:sym typeface="Arial"/>
              </a:rPr>
              <a:t>One or more finishes are applied to protect the wood, highlight the grain, or cover up imperfections not fixed by the sandpaper.</a:t>
            </a:r>
            <a:endParaRPr sz="1800">
              <a:solidFill>
                <a:srgbClr val="FFFFFF"/>
              </a:solidFill>
              <a:latin typeface="Arial"/>
              <a:ea typeface="Arial"/>
              <a:cs typeface="Arial"/>
              <a:sym typeface="Arial"/>
            </a:endParaRPr>
          </a:p>
          <a:p>
            <a:pPr indent="-342900" lvl="1" marL="914400" rtl="0" algn="l">
              <a:spcBef>
                <a:spcPts val="0"/>
              </a:spcBef>
              <a:spcAft>
                <a:spcPts val="0"/>
              </a:spcAft>
              <a:buClr>
                <a:srgbClr val="FFFFFF"/>
              </a:buClr>
              <a:buSzPts val="1800"/>
              <a:buFont typeface="Arial"/>
              <a:buChar char="○"/>
            </a:pPr>
            <a:r>
              <a:rPr lang="en" sz="1800">
                <a:solidFill>
                  <a:srgbClr val="FFFFFF"/>
                </a:solidFill>
                <a:latin typeface="Arial"/>
                <a:ea typeface="Arial"/>
                <a:cs typeface="Arial"/>
                <a:sym typeface="Arial"/>
              </a:rPr>
              <a:t>Used a durable </a:t>
            </a:r>
            <a:r>
              <a:rPr lang="en" sz="1800">
                <a:solidFill>
                  <a:srgbClr val="FFFFFF"/>
                </a:solidFill>
                <a:latin typeface="Arial"/>
                <a:ea typeface="Arial"/>
                <a:cs typeface="Arial"/>
                <a:sym typeface="Arial"/>
              </a:rPr>
              <a:t>polyurethane</a:t>
            </a:r>
            <a:r>
              <a:rPr lang="en" sz="1800">
                <a:solidFill>
                  <a:srgbClr val="FFFFFF"/>
                </a:solidFill>
                <a:latin typeface="Arial"/>
                <a:ea typeface="Arial"/>
                <a:cs typeface="Arial"/>
                <a:sym typeface="Arial"/>
              </a:rPr>
              <a:t> satin finish</a:t>
            </a:r>
            <a:endParaRPr sz="1800">
              <a:solidFill>
                <a:srgbClr val="FFFFFF"/>
              </a:solidFill>
              <a:latin typeface="Arial"/>
              <a:ea typeface="Arial"/>
              <a:cs typeface="Arial"/>
              <a:sym typeface="Arial"/>
            </a:endParaRPr>
          </a:p>
          <a:p>
            <a:pPr indent="0" lvl="0" marL="0" rtl="0" algn="l">
              <a:spcBef>
                <a:spcPts val="0"/>
              </a:spcBef>
              <a:spcAft>
                <a:spcPts val="1600"/>
              </a:spcAft>
              <a:buNone/>
            </a:pPr>
            <a:r>
              <a:t/>
            </a:r>
            <a:endParaRPr/>
          </a:p>
        </p:txBody>
      </p:sp>
      <p:sp>
        <p:nvSpPr>
          <p:cNvPr id="182" name="Google Shape;182;p29"/>
          <p:cNvSpPr txBox="1"/>
          <p:nvPr/>
        </p:nvSpPr>
        <p:spPr>
          <a:xfrm>
            <a:off x="387900" y="4347075"/>
            <a:ext cx="2842800" cy="46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800">
                <a:solidFill>
                  <a:srgbClr val="FFFFFF"/>
                </a:solidFill>
              </a:rPr>
              <a:t>“Woodworking.” Funk &amp; Wagnalls New World Encyclopedia, 2017, p. 1p. 1. EBSCOhost, search.ebscohost.com/login.aspx?direct=true&amp;db=funk&amp;AN=WO070000&amp;site=eds-live.</a:t>
            </a:r>
            <a:endParaRPr sz="800">
              <a:solidFill>
                <a:srgbClr val="FFFFFF"/>
              </a:solidFill>
            </a:endParaRPr>
          </a:p>
          <a:p>
            <a:pPr indent="0" lvl="0" marL="0" rtl="0" algn="l">
              <a:spcBef>
                <a:spcPts val="0"/>
              </a:spcBef>
              <a:spcAft>
                <a:spcPts val="0"/>
              </a:spcAft>
              <a:buNone/>
            </a:pPr>
            <a:r>
              <a:t/>
            </a:r>
            <a:endParaRPr/>
          </a:p>
        </p:txBody>
      </p:sp>
      <p:pic>
        <p:nvPicPr>
          <p:cNvPr id="183" name="Google Shape;183;p29"/>
          <p:cNvPicPr preferRelativeResize="0"/>
          <p:nvPr/>
        </p:nvPicPr>
        <p:blipFill rotWithShape="1">
          <a:blip r:embed="rId3">
            <a:alphaModFix/>
          </a:blip>
          <a:srcRect b="18639" l="0" r="21135" t="0"/>
          <a:stretch/>
        </p:blipFill>
        <p:spPr>
          <a:xfrm>
            <a:off x="6063900" y="251400"/>
            <a:ext cx="2084526" cy="2867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Core Question</a:t>
            </a:r>
            <a:endParaRPr/>
          </a:p>
        </p:txBody>
      </p:sp>
      <p:sp>
        <p:nvSpPr>
          <p:cNvPr id="189" name="Google Shape;189;p3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2400"/>
          </a:p>
          <a:p>
            <a:pPr indent="0" lvl="0" marL="0" rtl="0" algn="ctr">
              <a:spcBef>
                <a:spcPts val="500"/>
              </a:spcBef>
              <a:spcAft>
                <a:spcPts val="500"/>
              </a:spcAft>
              <a:buClr>
                <a:schemeClr val="dk1"/>
              </a:buClr>
              <a:buSzPts val="1100"/>
              <a:buFont typeface="Arial"/>
              <a:buNone/>
            </a:pPr>
            <a:r>
              <a:rPr lang="en" sz="2400"/>
              <a:t>How can a person learn woodworking skills to create a wooden field hockey stick that is tall enough for a six-foot person to use?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Answer</a:t>
            </a:r>
            <a:r>
              <a:rPr lang="en"/>
              <a:t> to Core Question</a:t>
            </a:r>
            <a:endParaRPr/>
          </a:p>
        </p:txBody>
      </p:sp>
      <p:sp>
        <p:nvSpPr>
          <p:cNvPr id="195" name="Google Shape;195;p3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3000"/>
          </a:p>
          <a:p>
            <a:pPr indent="0" lvl="0" marL="0" rtl="0" algn="ctr">
              <a:spcBef>
                <a:spcPts val="1600"/>
              </a:spcBef>
              <a:spcAft>
                <a:spcPts val="1600"/>
              </a:spcAft>
              <a:buNone/>
            </a:pPr>
            <a:r>
              <a:rPr lang="en" sz="3000"/>
              <a:t>Building a 41” wooden field hockey stick</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Topic Selection/Proof of Problem </a:t>
            </a:r>
            <a:endParaRPr/>
          </a:p>
        </p:txBody>
      </p:sp>
      <p:sp>
        <p:nvSpPr>
          <p:cNvPr id="70" name="Google Shape;70;p1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 play field hockey year round </a:t>
            </a:r>
            <a:endParaRPr/>
          </a:p>
          <a:p>
            <a:pPr indent="-342900" lvl="0" marL="457200" rtl="0" algn="l">
              <a:spcBef>
                <a:spcPts val="0"/>
              </a:spcBef>
              <a:spcAft>
                <a:spcPts val="0"/>
              </a:spcAft>
              <a:buSzPts val="1800"/>
              <a:buChar char="●"/>
            </a:pPr>
            <a:r>
              <a:rPr lang="en"/>
              <a:t>I have wanted </a:t>
            </a:r>
            <a:r>
              <a:rPr lang="en"/>
              <a:t>to</a:t>
            </a:r>
            <a:r>
              <a:rPr lang="en"/>
              <a:t> take a woodworking class but I have been </a:t>
            </a:r>
            <a:r>
              <a:rPr lang="en"/>
              <a:t>unable </a:t>
            </a:r>
            <a:endParaRPr/>
          </a:p>
          <a:p>
            <a:pPr indent="-342900" lvl="0" marL="457200" rtl="0" algn="l">
              <a:spcBef>
                <a:spcPts val="0"/>
              </a:spcBef>
              <a:spcAft>
                <a:spcPts val="0"/>
              </a:spcAft>
              <a:buSzPts val="1800"/>
              <a:buChar char="●"/>
            </a:pPr>
            <a:r>
              <a:rPr lang="en"/>
              <a:t>I've</a:t>
            </a:r>
            <a:r>
              <a:rPr lang="en"/>
              <a:t> been on the throwing team for the past 3 years</a:t>
            </a:r>
            <a:endParaRPr/>
          </a:p>
          <a:p>
            <a:pPr indent="-342900" lvl="0" marL="457200" rtl="0" algn="l">
              <a:spcBef>
                <a:spcPts val="0"/>
              </a:spcBef>
              <a:spcAft>
                <a:spcPts val="0"/>
              </a:spcAft>
              <a:buSzPts val="1800"/>
              <a:buChar char="●"/>
            </a:pPr>
            <a:r>
              <a:rPr lang="en"/>
              <a:t>I am 6 ft tall, field hockey sticks are supposed to be proportional </a:t>
            </a:r>
            <a:r>
              <a:rPr lang="en"/>
              <a:t>to</a:t>
            </a:r>
            <a:r>
              <a:rPr lang="en"/>
              <a:t> your body, mine is not because I am so tall</a:t>
            </a:r>
            <a:endParaRPr/>
          </a:p>
          <a:p>
            <a:pPr indent="-342900" lvl="0" marL="457200" rtl="0" algn="l">
              <a:spcBef>
                <a:spcPts val="0"/>
              </a:spcBef>
              <a:spcAft>
                <a:spcPts val="0"/>
              </a:spcAft>
              <a:buSzPts val="1800"/>
              <a:buChar char="●"/>
            </a:pPr>
            <a:r>
              <a:rPr lang="en"/>
              <a:t>The largest stick size made is a 38” stick which I currently use but it is not long enough</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Learning Stretch/Application of Learning</a:t>
            </a:r>
            <a:endParaRPr/>
          </a:p>
        </p:txBody>
      </p:sp>
      <p:sp>
        <p:nvSpPr>
          <p:cNvPr id="201" name="Google Shape;201;p3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Learned a new skill</a:t>
            </a:r>
            <a:endParaRPr/>
          </a:p>
          <a:p>
            <a:pPr indent="-342900" lvl="1" marL="914400" rtl="0" algn="l">
              <a:spcBef>
                <a:spcPts val="0"/>
              </a:spcBef>
              <a:spcAft>
                <a:spcPts val="0"/>
              </a:spcAft>
              <a:buSzPts val="1800"/>
              <a:buChar char="○"/>
            </a:pPr>
            <a:r>
              <a:rPr lang="en" sz="1800"/>
              <a:t>Wood working</a:t>
            </a:r>
            <a:endParaRPr sz="1800"/>
          </a:p>
          <a:p>
            <a:pPr indent="-342900" lvl="0" marL="457200" rtl="0" algn="l">
              <a:spcBef>
                <a:spcPts val="0"/>
              </a:spcBef>
              <a:spcAft>
                <a:spcPts val="0"/>
              </a:spcAft>
              <a:buSzPts val="1800"/>
              <a:buChar char="●"/>
            </a:pPr>
            <a:r>
              <a:rPr lang="en"/>
              <a:t>Made a Product </a:t>
            </a:r>
            <a:endParaRPr/>
          </a:p>
          <a:p>
            <a:pPr indent="-342900" lvl="1" marL="914400" rtl="0" algn="l">
              <a:spcBef>
                <a:spcPts val="0"/>
              </a:spcBef>
              <a:spcAft>
                <a:spcPts val="0"/>
              </a:spcAft>
              <a:buSzPts val="1800"/>
              <a:buChar char="○"/>
            </a:pPr>
            <a:r>
              <a:rPr lang="en" sz="1800"/>
              <a:t>41 inch field hockey stick</a:t>
            </a:r>
            <a:endParaRPr sz="1800"/>
          </a:p>
          <a:p>
            <a:pPr indent="-342900" lvl="0" marL="457200" rtl="0" algn="l">
              <a:spcBef>
                <a:spcPts val="0"/>
              </a:spcBef>
              <a:spcAft>
                <a:spcPts val="0"/>
              </a:spcAft>
              <a:buSzPts val="1800"/>
              <a:buChar char="●"/>
            </a:pPr>
            <a:r>
              <a:rPr lang="en"/>
              <a:t>New appreciation for anything wooden</a:t>
            </a:r>
            <a:endParaRPr/>
          </a:p>
          <a:p>
            <a:pPr indent="-342900" lvl="1" marL="914400" rtl="0" algn="l">
              <a:spcBef>
                <a:spcPts val="0"/>
              </a:spcBef>
              <a:spcAft>
                <a:spcPts val="0"/>
              </a:spcAft>
              <a:buSzPts val="1800"/>
              <a:buChar char="○"/>
            </a:pPr>
            <a:r>
              <a:rPr lang="en" sz="1800"/>
              <a:t>Experienced first hand how </a:t>
            </a:r>
            <a:r>
              <a:rPr lang="en" sz="1800"/>
              <a:t>difficult</a:t>
            </a:r>
            <a:r>
              <a:rPr lang="en" sz="1800"/>
              <a:t>  it is to make a piece perfect both </a:t>
            </a:r>
            <a:r>
              <a:rPr lang="en" sz="1800"/>
              <a:t>aesthetically</a:t>
            </a:r>
            <a:r>
              <a:rPr lang="en" sz="1800"/>
              <a:t> and functionally</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Evidence of New Knowledge</a:t>
            </a:r>
            <a:endParaRPr/>
          </a:p>
        </p:txBody>
      </p:sp>
      <p:sp>
        <p:nvSpPr>
          <p:cNvPr id="207" name="Google Shape;207;p33"/>
          <p:cNvSpPr txBox="1"/>
          <p:nvPr>
            <p:ph idx="1" type="body"/>
          </p:nvPr>
        </p:nvSpPr>
        <p:spPr>
          <a:xfrm>
            <a:off x="1349325" y="4716000"/>
            <a:ext cx="2640300" cy="335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latin typeface="Arial"/>
                <a:ea typeface="Arial"/>
                <a:cs typeface="Arial"/>
                <a:sym typeface="Arial"/>
              </a:rPr>
              <a:t>Rough Draft</a:t>
            </a:r>
            <a:endParaRPr>
              <a:latin typeface="Arial"/>
              <a:ea typeface="Arial"/>
              <a:cs typeface="Arial"/>
              <a:sym typeface="Arial"/>
            </a:endParaRPr>
          </a:p>
        </p:txBody>
      </p:sp>
      <p:pic>
        <p:nvPicPr>
          <p:cNvPr id="208" name="Google Shape;208;p33"/>
          <p:cNvPicPr preferRelativeResize="0"/>
          <p:nvPr/>
        </p:nvPicPr>
        <p:blipFill>
          <a:blip r:embed="rId3">
            <a:alphaModFix/>
          </a:blip>
          <a:stretch>
            <a:fillRect/>
          </a:stretch>
        </p:blipFill>
        <p:spPr>
          <a:xfrm>
            <a:off x="1349325" y="1250975"/>
            <a:ext cx="2640300" cy="3520410"/>
          </a:xfrm>
          <a:prstGeom prst="rect">
            <a:avLst/>
          </a:prstGeom>
          <a:noFill/>
          <a:ln>
            <a:noFill/>
          </a:ln>
        </p:spPr>
      </p:pic>
      <p:pic>
        <p:nvPicPr>
          <p:cNvPr id="209" name="Google Shape;209;p33"/>
          <p:cNvPicPr preferRelativeResize="0"/>
          <p:nvPr/>
        </p:nvPicPr>
        <p:blipFill rotWithShape="1">
          <a:blip r:embed="rId4">
            <a:alphaModFix/>
          </a:blip>
          <a:srcRect b="0" l="0" r="7114" t="7501"/>
          <a:stretch/>
        </p:blipFill>
        <p:spPr>
          <a:xfrm>
            <a:off x="4650850" y="1376050"/>
            <a:ext cx="4105251" cy="3065996"/>
          </a:xfrm>
          <a:prstGeom prst="rect">
            <a:avLst/>
          </a:prstGeom>
          <a:noFill/>
          <a:ln>
            <a:noFill/>
          </a:ln>
        </p:spPr>
      </p:pic>
      <p:sp>
        <p:nvSpPr>
          <p:cNvPr id="210" name="Google Shape;210;p33"/>
          <p:cNvSpPr txBox="1"/>
          <p:nvPr/>
        </p:nvSpPr>
        <p:spPr>
          <a:xfrm>
            <a:off x="5156850" y="4771375"/>
            <a:ext cx="3086100" cy="27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rPr>
              <a:t>Rough cut after Bandsaw</a:t>
            </a:r>
            <a:endParaRPr sz="18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Evidence of New Knowledge</a:t>
            </a:r>
            <a:endParaRPr/>
          </a:p>
        </p:txBody>
      </p:sp>
      <p:sp>
        <p:nvSpPr>
          <p:cNvPr id="216" name="Google Shape;216;p3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7" name="Google Shape;217;p34"/>
          <p:cNvPicPr preferRelativeResize="0"/>
          <p:nvPr/>
        </p:nvPicPr>
        <p:blipFill>
          <a:blip r:embed="rId3">
            <a:alphaModFix/>
          </a:blip>
          <a:stretch>
            <a:fillRect/>
          </a:stretch>
        </p:blipFill>
        <p:spPr>
          <a:xfrm>
            <a:off x="4246875" y="1360825"/>
            <a:ext cx="4509228" cy="3381875"/>
          </a:xfrm>
          <a:prstGeom prst="rect">
            <a:avLst/>
          </a:prstGeom>
          <a:noFill/>
          <a:ln>
            <a:noFill/>
          </a:ln>
        </p:spPr>
      </p:pic>
      <p:sp>
        <p:nvSpPr>
          <p:cNvPr id="218" name="Google Shape;218;p34"/>
          <p:cNvSpPr txBox="1"/>
          <p:nvPr/>
        </p:nvSpPr>
        <p:spPr>
          <a:xfrm>
            <a:off x="892975" y="4750600"/>
            <a:ext cx="3060000" cy="2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Using the spokeshave </a:t>
            </a:r>
            <a:endParaRPr>
              <a:solidFill>
                <a:srgbClr val="FFFFFF"/>
              </a:solidFill>
            </a:endParaRPr>
          </a:p>
        </p:txBody>
      </p:sp>
      <p:sp>
        <p:nvSpPr>
          <p:cNvPr id="219" name="Google Shape;219;p34"/>
          <p:cNvSpPr txBox="1"/>
          <p:nvPr/>
        </p:nvSpPr>
        <p:spPr>
          <a:xfrm>
            <a:off x="4845850" y="4774400"/>
            <a:ext cx="3476700" cy="1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20" name="Google Shape;220;p34"/>
          <p:cNvSpPr txBox="1"/>
          <p:nvPr/>
        </p:nvSpPr>
        <p:spPr>
          <a:xfrm>
            <a:off x="5076700" y="4742700"/>
            <a:ext cx="3233100" cy="30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Belt Sander</a:t>
            </a:r>
            <a:endParaRPr>
              <a:solidFill>
                <a:srgbClr val="FFFFFF"/>
              </a:solidFill>
            </a:endParaRPr>
          </a:p>
        </p:txBody>
      </p:sp>
      <p:pic>
        <p:nvPicPr>
          <p:cNvPr id="221" name="Google Shape;221;p34"/>
          <p:cNvPicPr preferRelativeResize="0"/>
          <p:nvPr/>
        </p:nvPicPr>
        <p:blipFill>
          <a:blip r:embed="rId4">
            <a:alphaModFix/>
          </a:blip>
          <a:stretch>
            <a:fillRect/>
          </a:stretch>
        </p:blipFill>
        <p:spPr>
          <a:xfrm>
            <a:off x="1113703" y="1360825"/>
            <a:ext cx="1919171" cy="34135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Evidence of New Knowledge</a:t>
            </a:r>
            <a:endParaRPr/>
          </a:p>
        </p:txBody>
      </p:sp>
      <p:sp>
        <p:nvSpPr>
          <p:cNvPr id="227" name="Google Shape;227;p3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28" name="Google Shape;228;p35"/>
          <p:cNvPicPr preferRelativeResize="0"/>
          <p:nvPr/>
        </p:nvPicPr>
        <p:blipFill>
          <a:blip r:embed="rId3">
            <a:alphaModFix/>
          </a:blip>
          <a:stretch>
            <a:fillRect/>
          </a:stretch>
        </p:blipFill>
        <p:spPr>
          <a:xfrm>
            <a:off x="387900" y="1489825"/>
            <a:ext cx="4105221" cy="3078908"/>
          </a:xfrm>
          <a:prstGeom prst="rect">
            <a:avLst/>
          </a:prstGeom>
          <a:noFill/>
          <a:ln>
            <a:noFill/>
          </a:ln>
        </p:spPr>
      </p:pic>
      <p:pic>
        <p:nvPicPr>
          <p:cNvPr id="229" name="Google Shape;229;p35"/>
          <p:cNvPicPr preferRelativeResize="0"/>
          <p:nvPr/>
        </p:nvPicPr>
        <p:blipFill>
          <a:blip r:embed="rId4">
            <a:alphaModFix/>
          </a:blip>
          <a:stretch>
            <a:fillRect/>
          </a:stretch>
        </p:blipFill>
        <p:spPr>
          <a:xfrm>
            <a:off x="4650883" y="1489825"/>
            <a:ext cx="4105221" cy="3078901"/>
          </a:xfrm>
          <a:prstGeom prst="rect">
            <a:avLst/>
          </a:prstGeom>
          <a:noFill/>
          <a:ln>
            <a:noFill/>
          </a:ln>
        </p:spPr>
      </p:pic>
      <p:sp>
        <p:nvSpPr>
          <p:cNvPr id="230" name="Google Shape;230;p35"/>
          <p:cNvSpPr txBox="1"/>
          <p:nvPr/>
        </p:nvSpPr>
        <p:spPr>
          <a:xfrm>
            <a:off x="2952750" y="4726775"/>
            <a:ext cx="3369600" cy="28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rPr>
              <a:t>Belt Sander</a:t>
            </a:r>
            <a:endParaRPr sz="18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Evidence of New Knowledge</a:t>
            </a:r>
            <a:endParaRPr/>
          </a:p>
        </p:txBody>
      </p:sp>
      <p:sp>
        <p:nvSpPr>
          <p:cNvPr id="236" name="Google Shape;236;p3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7" name="Google Shape;237;p36"/>
          <p:cNvPicPr preferRelativeResize="0"/>
          <p:nvPr/>
        </p:nvPicPr>
        <p:blipFill>
          <a:blip r:embed="rId3">
            <a:alphaModFix/>
          </a:blip>
          <a:stretch>
            <a:fillRect/>
          </a:stretch>
        </p:blipFill>
        <p:spPr>
          <a:xfrm>
            <a:off x="387900" y="1489825"/>
            <a:ext cx="4105231" cy="3078900"/>
          </a:xfrm>
          <a:prstGeom prst="rect">
            <a:avLst/>
          </a:prstGeom>
          <a:noFill/>
          <a:ln>
            <a:noFill/>
          </a:ln>
        </p:spPr>
      </p:pic>
      <p:pic>
        <p:nvPicPr>
          <p:cNvPr id="238" name="Google Shape;238;p36"/>
          <p:cNvPicPr preferRelativeResize="0"/>
          <p:nvPr/>
        </p:nvPicPr>
        <p:blipFill>
          <a:blip r:embed="rId4">
            <a:alphaModFix/>
          </a:blip>
          <a:stretch>
            <a:fillRect/>
          </a:stretch>
        </p:blipFill>
        <p:spPr>
          <a:xfrm>
            <a:off x="4669100" y="1489825"/>
            <a:ext cx="4105226" cy="3078924"/>
          </a:xfrm>
          <a:prstGeom prst="rect">
            <a:avLst/>
          </a:prstGeom>
          <a:noFill/>
          <a:ln>
            <a:noFill/>
          </a:ln>
        </p:spPr>
      </p:pic>
      <p:sp>
        <p:nvSpPr>
          <p:cNvPr id="239" name="Google Shape;239;p36"/>
          <p:cNvSpPr txBox="1"/>
          <p:nvPr/>
        </p:nvSpPr>
        <p:spPr>
          <a:xfrm>
            <a:off x="721425" y="4742700"/>
            <a:ext cx="3380100" cy="2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rPr>
              <a:t>First coat of </a:t>
            </a:r>
            <a:r>
              <a:rPr lang="en" sz="1800">
                <a:solidFill>
                  <a:srgbClr val="FFFFFF"/>
                </a:solidFill>
              </a:rPr>
              <a:t>polyurethane</a:t>
            </a:r>
            <a:r>
              <a:rPr lang="en" sz="1800">
                <a:solidFill>
                  <a:srgbClr val="FFFFFF"/>
                </a:solidFill>
              </a:rPr>
              <a:t> </a:t>
            </a:r>
            <a:endParaRPr sz="1800">
              <a:solidFill>
                <a:srgbClr val="FFFFFF"/>
              </a:solidFill>
            </a:endParaRPr>
          </a:p>
        </p:txBody>
      </p:sp>
      <p:sp>
        <p:nvSpPr>
          <p:cNvPr id="240" name="Google Shape;240;p36"/>
          <p:cNvSpPr txBox="1"/>
          <p:nvPr/>
        </p:nvSpPr>
        <p:spPr>
          <a:xfrm>
            <a:off x="4822800" y="4762800"/>
            <a:ext cx="3933300" cy="22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rPr>
              <a:t>Second coat of polyurethane</a:t>
            </a:r>
            <a:endParaRPr sz="18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Evidence of New Knowledge</a:t>
            </a:r>
            <a:endParaRPr/>
          </a:p>
        </p:txBody>
      </p:sp>
      <p:sp>
        <p:nvSpPr>
          <p:cNvPr id="246" name="Google Shape;246;p3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47" name="Google Shape;247;p37"/>
          <p:cNvPicPr preferRelativeResize="0"/>
          <p:nvPr/>
        </p:nvPicPr>
        <p:blipFill>
          <a:blip r:embed="rId3">
            <a:alphaModFix/>
          </a:blip>
          <a:stretch>
            <a:fillRect/>
          </a:stretch>
        </p:blipFill>
        <p:spPr>
          <a:xfrm>
            <a:off x="387900" y="1489825"/>
            <a:ext cx="4105201" cy="3078900"/>
          </a:xfrm>
          <a:prstGeom prst="rect">
            <a:avLst/>
          </a:prstGeom>
          <a:noFill/>
          <a:ln>
            <a:noFill/>
          </a:ln>
        </p:spPr>
      </p:pic>
      <p:pic>
        <p:nvPicPr>
          <p:cNvPr id="248" name="Google Shape;248;p37"/>
          <p:cNvPicPr preferRelativeResize="0"/>
          <p:nvPr/>
        </p:nvPicPr>
        <p:blipFill>
          <a:blip r:embed="rId4">
            <a:alphaModFix/>
          </a:blip>
          <a:stretch>
            <a:fillRect/>
          </a:stretch>
        </p:blipFill>
        <p:spPr>
          <a:xfrm>
            <a:off x="4640100" y="1485776"/>
            <a:ext cx="4115999" cy="3086999"/>
          </a:xfrm>
          <a:prstGeom prst="rect">
            <a:avLst/>
          </a:prstGeom>
          <a:noFill/>
          <a:ln>
            <a:noFill/>
          </a:ln>
        </p:spPr>
      </p:pic>
      <p:sp>
        <p:nvSpPr>
          <p:cNvPr id="249" name="Google Shape;249;p37"/>
          <p:cNvSpPr txBox="1"/>
          <p:nvPr/>
        </p:nvSpPr>
        <p:spPr>
          <a:xfrm>
            <a:off x="748150" y="4756075"/>
            <a:ext cx="1870200" cy="3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7"/>
          <p:cNvSpPr txBox="1"/>
          <p:nvPr/>
        </p:nvSpPr>
        <p:spPr>
          <a:xfrm>
            <a:off x="387900" y="4636075"/>
            <a:ext cx="3913800" cy="3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rPr>
              <a:t>Using steel wool after the first coat</a:t>
            </a:r>
            <a:endParaRPr sz="1800">
              <a:solidFill>
                <a:srgbClr val="FFFFFF"/>
              </a:solidFill>
            </a:endParaRPr>
          </a:p>
        </p:txBody>
      </p:sp>
      <p:sp>
        <p:nvSpPr>
          <p:cNvPr id="251" name="Google Shape;251;p37"/>
          <p:cNvSpPr txBox="1"/>
          <p:nvPr/>
        </p:nvSpPr>
        <p:spPr>
          <a:xfrm>
            <a:off x="4645500" y="4636075"/>
            <a:ext cx="4105200" cy="2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rPr>
              <a:t>Using steel wool after second coat</a:t>
            </a:r>
            <a:endParaRPr sz="18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Works Cited</a:t>
            </a:r>
            <a:endParaRPr/>
          </a:p>
        </p:txBody>
      </p:sp>
      <p:sp>
        <p:nvSpPr>
          <p:cNvPr id="257" name="Google Shape;257;p38"/>
          <p:cNvSpPr txBox="1"/>
          <p:nvPr>
            <p:ph idx="1" type="body"/>
          </p:nvPr>
        </p:nvSpPr>
        <p:spPr>
          <a:xfrm>
            <a:off x="387900" y="1489825"/>
            <a:ext cx="8525700" cy="30789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AutoNum type="arabicPeriod"/>
            </a:pPr>
            <a:r>
              <a:rPr lang="en" sz="1400">
                <a:solidFill>
                  <a:srgbClr val="FFFFFF"/>
                </a:solidFill>
              </a:rPr>
              <a:t>“What’s inside a timber hockey stick. Field hockey sticks being cut up” Youtube, uploaded by sportsmediagroup, 16 November 2015, </a:t>
            </a:r>
            <a:r>
              <a:rPr lang="en" sz="1400" u="sng">
                <a:solidFill>
                  <a:srgbClr val="FFFFFF"/>
                </a:solidFill>
                <a:hlinkClick r:id="rId3"/>
              </a:rPr>
              <a:t>https://youtu.be/-WPaxLtXRt4</a:t>
            </a:r>
            <a:r>
              <a:rPr lang="en" sz="1400">
                <a:solidFill>
                  <a:srgbClr val="FFFFFF"/>
                </a:solidFill>
              </a:rPr>
              <a:t>.</a:t>
            </a:r>
            <a:endParaRPr sz="1400">
              <a:solidFill>
                <a:srgbClr val="FFFFFF"/>
              </a:solidFill>
            </a:endParaRPr>
          </a:p>
          <a:p>
            <a:pPr indent="-317500" lvl="0" marL="457200" rtl="0" algn="l">
              <a:lnSpc>
                <a:spcPct val="115000"/>
              </a:lnSpc>
              <a:spcBef>
                <a:spcPts val="0"/>
              </a:spcBef>
              <a:spcAft>
                <a:spcPts val="0"/>
              </a:spcAft>
              <a:buClr>
                <a:srgbClr val="FFFFFF"/>
              </a:buClr>
              <a:buSzPts val="1400"/>
              <a:buAutoNum type="arabicPeriod"/>
            </a:pPr>
            <a:r>
              <a:rPr i="1" lang="en" sz="1400">
                <a:solidFill>
                  <a:srgbClr val="FFFFFF"/>
                </a:solidFill>
              </a:rPr>
              <a:t>Rules of Hockey</a:t>
            </a:r>
            <a:r>
              <a:rPr lang="en" sz="1400">
                <a:solidFill>
                  <a:srgbClr val="FFFFFF"/>
                </a:solidFill>
              </a:rPr>
              <a:t>. Lausanne, Switzerland: International Hockey Federation, 2016. </a:t>
            </a:r>
            <a:endParaRPr sz="1400">
              <a:solidFill>
                <a:srgbClr val="FFFFFF"/>
              </a:solidFill>
            </a:endParaRPr>
          </a:p>
          <a:p>
            <a:pPr indent="-317500" lvl="0" marL="457200" rtl="0" algn="l">
              <a:lnSpc>
                <a:spcPct val="115000"/>
              </a:lnSpc>
              <a:spcBef>
                <a:spcPts val="0"/>
              </a:spcBef>
              <a:spcAft>
                <a:spcPts val="0"/>
              </a:spcAft>
              <a:buClr>
                <a:srgbClr val="FFFFFF"/>
              </a:buClr>
              <a:buSzPts val="1400"/>
              <a:buAutoNum type="arabicPeriod"/>
            </a:pPr>
            <a:r>
              <a:rPr lang="en" sz="1400">
                <a:solidFill>
                  <a:srgbClr val="FFFFFF"/>
                </a:solidFill>
              </a:rPr>
              <a:t>McWard, Larry. “Bandsaws”. </a:t>
            </a:r>
            <a:r>
              <a:rPr i="1" lang="en" sz="1400">
                <a:solidFill>
                  <a:srgbClr val="FFFFFF"/>
                </a:solidFill>
              </a:rPr>
              <a:t>Exploring Woodworking. </a:t>
            </a:r>
            <a:r>
              <a:rPr lang="en" sz="1400">
                <a:solidFill>
                  <a:srgbClr val="FFFFFF"/>
                </a:solidFill>
              </a:rPr>
              <a:t>1993. Pg 54-56</a:t>
            </a:r>
            <a:endParaRPr sz="1400">
              <a:solidFill>
                <a:srgbClr val="FFFFFF"/>
              </a:solidFill>
            </a:endParaRPr>
          </a:p>
          <a:p>
            <a:pPr indent="-317500" lvl="0" marL="457200" rtl="0" algn="l">
              <a:lnSpc>
                <a:spcPct val="115000"/>
              </a:lnSpc>
              <a:spcBef>
                <a:spcPts val="0"/>
              </a:spcBef>
              <a:spcAft>
                <a:spcPts val="0"/>
              </a:spcAft>
              <a:buClr>
                <a:srgbClr val="FFFFFF"/>
              </a:buClr>
              <a:buSzPts val="1400"/>
              <a:buAutoNum type="arabicPeriod"/>
            </a:pPr>
            <a:r>
              <a:rPr lang="en" sz="1400">
                <a:solidFill>
                  <a:srgbClr val="FFFFFF"/>
                </a:solidFill>
              </a:rPr>
              <a:t>“How to Choose a Field Hockey Stick.” </a:t>
            </a:r>
            <a:r>
              <a:rPr i="1" lang="en" sz="1400">
                <a:solidFill>
                  <a:srgbClr val="FFFFFF"/>
                </a:solidFill>
              </a:rPr>
              <a:t>PRO TIPS by DICK'S Sporting Goods</a:t>
            </a:r>
            <a:r>
              <a:rPr lang="en" sz="1400">
                <a:solidFill>
                  <a:srgbClr val="FFFFFF"/>
                </a:solidFill>
              </a:rPr>
              <a:t>, 8 Feb. 2017, protips.dickssportinggoods.com/sports-and-activities/more-sports/choosing-a-field-hockey-stick-2.</a:t>
            </a:r>
            <a:endParaRPr sz="1400">
              <a:solidFill>
                <a:srgbClr val="FFFFFF"/>
              </a:solidFill>
            </a:endParaRPr>
          </a:p>
          <a:p>
            <a:pPr indent="-317500" lvl="0" marL="457200" rtl="0" algn="l">
              <a:lnSpc>
                <a:spcPct val="115000"/>
              </a:lnSpc>
              <a:spcBef>
                <a:spcPts val="0"/>
              </a:spcBef>
              <a:spcAft>
                <a:spcPts val="0"/>
              </a:spcAft>
              <a:buClr>
                <a:srgbClr val="FFFFFF"/>
              </a:buClr>
              <a:buSzPts val="1400"/>
              <a:buAutoNum type="arabicPeriod"/>
            </a:pPr>
            <a:r>
              <a:rPr lang="en" sz="1400">
                <a:solidFill>
                  <a:srgbClr val="FFFFFF"/>
                </a:solidFill>
              </a:rPr>
              <a:t>“Woodworking.” </a:t>
            </a:r>
            <a:r>
              <a:rPr i="1" lang="en" sz="1400">
                <a:solidFill>
                  <a:srgbClr val="FFFFFF"/>
                </a:solidFill>
              </a:rPr>
              <a:t>Funk &amp; Wagnalls New World Encyclopedia</a:t>
            </a:r>
            <a:r>
              <a:rPr lang="en" sz="1400">
                <a:solidFill>
                  <a:srgbClr val="FFFFFF"/>
                </a:solidFill>
              </a:rPr>
              <a:t>, 2017, p. 1p. 1. </a:t>
            </a:r>
            <a:r>
              <a:rPr i="1" lang="en" sz="1400">
                <a:solidFill>
                  <a:srgbClr val="FFFFFF"/>
                </a:solidFill>
              </a:rPr>
              <a:t>EBSCOhost</a:t>
            </a:r>
            <a:r>
              <a:rPr lang="en" sz="1400">
                <a:solidFill>
                  <a:srgbClr val="FFFFFF"/>
                </a:solidFill>
              </a:rPr>
              <a:t>, search.ebscohost.com/login.aspx?direct=true&amp;db=funk&amp;AN=WO070000&amp;site=eds-live.</a:t>
            </a:r>
            <a:endParaRPr sz="1400">
              <a:solidFill>
                <a:srgbClr val="FFFFFF"/>
              </a:solidFill>
            </a:endParaRPr>
          </a:p>
          <a:p>
            <a:pPr indent="-317500" lvl="0" marL="457200" rtl="0" algn="l">
              <a:lnSpc>
                <a:spcPct val="115000"/>
              </a:lnSpc>
              <a:spcBef>
                <a:spcPts val="0"/>
              </a:spcBef>
              <a:spcAft>
                <a:spcPts val="0"/>
              </a:spcAft>
              <a:buClr>
                <a:srgbClr val="FFFFFF"/>
              </a:buClr>
              <a:buSzPts val="1400"/>
              <a:buAutoNum type="arabicPeriod"/>
            </a:pPr>
            <a:r>
              <a:rPr lang="en" sz="1400">
                <a:solidFill>
                  <a:srgbClr val="FFFFFF"/>
                </a:solidFill>
              </a:rPr>
              <a:t>Wonkee Donkee Editors. “What Is a Spokeshave?” </a:t>
            </a:r>
            <a:r>
              <a:rPr i="1" lang="en" sz="1400">
                <a:solidFill>
                  <a:srgbClr val="FFFFFF"/>
                </a:solidFill>
              </a:rPr>
              <a:t>Wonkee Donkee</a:t>
            </a:r>
            <a:r>
              <a:rPr lang="en" sz="1400">
                <a:solidFill>
                  <a:srgbClr val="FFFFFF"/>
                </a:solidFill>
              </a:rPr>
              <a:t>, 2018, </a:t>
            </a:r>
            <a:r>
              <a:rPr lang="en" sz="1400" u="sng">
                <a:solidFill>
                  <a:srgbClr val="FFFFFF"/>
                </a:solidFill>
                <a:hlinkClick r:id="rId4"/>
              </a:rPr>
              <a:t>www.wonkeedonkeetools.co.uk/spokeshaves/what-is-a-spokeshave/</a:t>
            </a:r>
            <a:r>
              <a:rPr lang="en" sz="1400">
                <a:solidFill>
                  <a:srgbClr val="FFFFFF"/>
                </a:solidFill>
              </a:rPr>
              <a:t>.</a:t>
            </a:r>
            <a:endParaRPr sz="1400">
              <a:solidFill>
                <a:srgbClr val="FFFFFF"/>
              </a:solidFill>
            </a:endParaRPr>
          </a:p>
          <a:p>
            <a:pPr indent="-317500" lvl="0" marL="457200" rtl="0" algn="l">
              <a:lnSpc>
                <a:spcPct val="115000"/>
              </a:lnSpc>
              <a:spcBef>
                <a:spcPts val="0"/>
              </a:spcBef>
              <a:spcAft>
                <a:spcPts val="0"/>
              </a:spcAft>
              <a:buClr>
                <a:srgbClr val="FFFFFF"/>
              </a:buClr>
              <a:buSzPts val="1400"/>
              <a:buAutoNum type="arabicPeriod"/>
            </a:pPr>
            <a:r>
              <a:rPr lang="en" sz="1400">
                <a:solidFill>
                  <a:srgbClr val="FFFFFF"/>
                </a:solidFill>
              </a:rPr>
              <a:t>https://www.amazon.in/Irwin-Record-Malleable-Adjustable-Spokeshave/dp/B0000DD1KK</a:t>
            </a:r>
            <a:endParaRPr sz="14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Mentor</a:t>
            </a:r>
            <a:endParaRPr/>
          </a:p>
        </p:txBody>
      </p:sp>
      <p:sp>
        <p:nvSpPr>
          <p:cNvPr id="76" name="Google Shape;76;p1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Mr. Brian Grant</a:t>
            </a:r>
            <a:endParaRPr sz="2000"/>
          </a:p>
          <a:p>
            <a:pPr indent="0" lvl="0" marL="0" rtl="0" algn="l">
              <a:spcBef>
                <a:spcPts val="1600"/>
              </a:spcBef>
              <a:spcAft>
                <a:spcPts val="0"/>
              </a:spcAft>
              <a:buNone/>
            </a:pPr>
            <a:r>
              <a:rPr lang="en" sz="2000"/>
              <a:t>Technology Education Teacher</a:t>
            </a:r>
            <a:endParaRPr sz="2000"/>
          </a:p>
          <a:p>
            <a:pPr indent="0" lvl="0" marL="0" rtl="0" algn="l">
              <a:spcBef>
                <a:spcPts val="1600"/>
              </a:spcBef>
              <a:spcAft>
                <a:spcPts val="0"/>
              </a:spcAft>
              <a:buNone/>
            </a:pPr>
            <a:r>
              <a:rPr lang="en" sz="2000"/>
              <a:t>Technology and Education Degree from RIC</a:t>
            </a:r>
            <a:endParaRPr sz="2000"/>
          </a:p>
          <a:p>
            <a:pPr indent="0" lvl="0" marL="0" rtl="0" algn="l">
              <a:spcBef>
                <a:spcPts val="1600"/>
              </a:spcBef>
              <a:spcAft>
                <a:spcPts val="0"/>
              </a:spcAft>
              <a:buNone/>
            </a:pPr>
            <a:r>
              <a:rPr lang="en" sz="2000"/>
              <a:t>Field and Track Coach </a:t>
            </a:r>
            <a:endParaRPr sz="2000"/>
          </a:p>
          <a:p>
            <a:pPr indent="0" lvl="0" marL="0" rtl="0" algn="l">
              <a:spcBef>
                <a:spcPts val="1600"/>
              </a:spcBef>
              <a:spcAft>
                <a:spcPts val="1600"/>
              </a:spcAft>
              <a:buNone/>
            </a:pPr>
            <a:r>
              <a:rPr lang="en" sz="2000"/>
              <a:t>I selected Mr. Grant to be my mentor because he is very </a:t>
            </a:r>
            <a:r>
              <a:rPr lang="en" sz="2000"/>
              <a:t>knowledgeable in the wood shop field and he is my track coach </a:t>
            </a:r>
            <a:r>
              <a:rPr lang="en" sz="2000"/>
              <a:t>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Core Question </a:t>
            </a:r>
            <a:endParaRPr/>
          </a:p>
        </p:txBody>
      </p:sp>
      <p:sp>
        <p:nvSpPr>
          <p:cNvPr id="82" name="Google Shape;82;p1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2400"/>
          </a:p>
          <a:p>
            <a:pPr indent="0" lvl="0" marL="0" rtl="0" algn="ctr">
              <a:spcBef>
                <a:spcPts val="500"/>
              </a:spcBef>
              <a:spcAft>
                <a:spcPts val="500"/>
              </a:spcAft>
              <a:buClr>
                <a:schemeClr val="dk1"/>
              </a:buClr>
              <a:buSzPts val="1100"/>
              <a:buFont typeface="Arial"/>
              <a:buNone/>
            </a:pPr>
            <a:r>
              <a:rPr lang="en" sz="2400">
                <a:solidFill>
                  <a:schemeClr val="dk1"/>
                </a:solidFill>
              </a:rPr>
              <a:t>How can a person learn wood</a:t>
            </a:r>
            <a:r>
              <a:rPr lang="en" sz="2400"/>
              <a:t>working</a:t>
            </a:r>
            <a:r>
              <a:rPr lang="en" sz="2400">
                <a:solidFill>
                  <a:schemeClr val="dk1"/>
                </a:solidFill>
              </a:rPr>
              <a:t> skills to create a wooden field hockey stick that is tall enough for a six</a:t>
            </a:r>
            <a:r>
              <a:rPr lang="en" sz="2400"/>
              <a:t>-</a:t>
            </a:r>
            <a:r>
              <a:rPr lang="en" sz="2400">
                <a:solidFill>
                  <a:schemeClr val="dk1"/>
                </a:solidFill>
              </a:rPr>
              <a:t>foot person to use?</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Research: Field Hockey Stick </a:t>
            </a:r>
            <a:endParaRPr/>
          </a:p>
        </p:txBody>
      </p:sp>
      <p:sp>
        <p:nvSpPr>
          <p:cNvPr id="88" name="Google Shape;88;p17"/>
          <p:cNvSpPr txBox="1"/>
          <p:nvPr>
            <p:ph idx="1" type="body"/>
          </p:nvPr>
        </p:nvSpPr>
        <p:spPr>
          <a:xfrm>
            <a:off x="387900" y="4645750"/>
            <a:ext cx="5461500" cy="420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sz="800">
                <a:solidFill>
                  <a:srgbClr val="000000"/>
                </a:solidFill>
                <a:latin typeface="Arial"/>
                <a:ea typeface="Arial"/>
                <a:cs typeface="Arial"/>
                <a:sym typeface="Arial"/>
              </a:rPr>
              <a:t> </a:t>
            </a:r>
            <a:r>
              <a:rPr lang="en" sz="800">
                <a:solidFill>
                  <a:srgbClr val="FFFFFF"/>
                </a:solidFill>
              </a:rPr>
              <a:t>Sports Unlimited. “Field Hockey Stick Buyers Guide.” </a:t>
            </a:r>
            <a:r>
              <a:rPr i="1" lang="en" sz="800">
                <a:solidFill>
                  <a:srgbClr val="FFFFFF"/>
                </a:solidFill>
              </a:rPr>
              <a:t>Sports Unlimited - Shop Sporting Goods and Equipment</a:t>
            </a:r>
            <a:r>
              <a:rPr lang="en" sz="800">
                <a:solidFill>
                  <a:srgbClr val="FFFFFF"/>
                </a:solidFill>
              </a:rPr>
              <a:t>, 12 Dec. 2014, www.sportsunlimitedinc.com/how-to-buy-a-field-hockey-stick.html.</a:t>
            </a:r>
            <a:endParaRPr sz="800">
              <a:solidFill>
                <a:srgbClr val="FFFFFF"/>
              </a:solidFill>
            </a:endParaRPr>
          </a:p>
          <a:p>
            <a:pPr indent="0" lvl="0" marL="0" rtl="0" algn="l">
              <a:spcBef>
                <a:spcPts val="0"/>
              </a:spcBef>
              <a:spcAft>
                <a:spcPts val="1600"/>
              </a:spcAft>
              <a:buNone/>
            </a:pPr>
            <a:r>
              <a:t/>
            </a:r>
            <a:endParaRPr/>
          </a:p>
        </p:txBody>
      </p:sp>
      <p:pic>
        <p:nvPicPr>
          <p:cNvPr id="89" name="Google Shape;89;p17"/>
          <p:cNvPicPr preferRelativeResize="0"/>
          <p:nvPr/>
        </p:nvPicPr>
        <p:blipFill>
          <a:blip r:embed="rId3">
            <a:alphaModFix/>
          </a:blip>
          <a:stretch>
            <a:fillRect/>
          </a:stretch>
        </p:blipFill>
        <p:spPr>
          <a:xfrm>
            <a:off x="752175" y="1476375"/>
            <a:ext cx="7872775" cy="2384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Research: How to Pick a Field Hockey Stick</a:t>
            </a:r>
            <a:endParaRPr/>
          </a:p>
        </p:txBody>
      </p:sp>
      <p:sp>
        <p:nvSpPr>
          <p:cNvPr id="95" name="Google Shape;95;p1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Wood field hockey sticks, traditionally made of hickory or mulberry, are mostly used by youth players for their lightweight feel and flexibility. </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Stick weight should be based on position. </a:t>
            </a:r>
            <a:endParaRPr>
              <a:solidFill>
                <a:srgbClr val="FFFFFF"/>
              </a:solidFill>
            </a:endParaRPr>
          </a:p>
          <a:p>
            <a:pPr indent="-330200" lvl="1" marL="914400" rtl="0" algn="l">
              <a:spcBef>
                <a:spcPts val="0"/>
              </a:spcBef>
              <a:spcAft>
                <a:spcPts val="0"/>
              </a:spcAft>
              <a:buClr>
                <a:srgbClr val="FFFFFF"/>
              </a:buClr>
              <a:buSzPts val="1600"/>
              <a:buChar char="○"/>
            </a:pPr>
            <a:r>
              <a:rPr lang="en" sz="1600">
                <a:solidFill>
                  <a:srgbClr val="FFFFFF"/>
                </a:solidFill>
              </a:rPr>
              <a:t>Backs typically require a heavier stick of 22-24 ounces. The extra weight adds distance to hits and keeps your stick in play during attacks.</a:t>
            </a:r>
            <a:endParaRPr sz="1600">
              <a:solidFill>
                <a:srgbClr val="FFFFFF"/>
              </a:solidFill>
            </a:endParaRPr>
          </a:p>
          <a:p>
            <a:pPr indent="0" lvl="0" marL="0" rtl="0" algn="l">
              <a:spcBef>
                <a:spcPts val="1700"/>
              </a:spcBef>
              <a:spcAft>
                <a:spcPts val="1700"/>
              </a:spcAft>
              <a:buNone/>
            </a:pPr>
            <a:r>
              <a:t/>
            </a:r>
            <a:endParaRPr sz="1600">
              <a:solidFill>
                <a:srgbClr val="FFFFFF"/>
              </a:solidFill>
            </a:endParaRPr>
          </a:p>
        </p:txBody>
      </p:sp>
      <p:sp>
        <p:nvSpPr>
          <p:cNvPr id="96" name="Google Shape;96;p18"/>
          <p:cNvSpPr txBox="1"/>
          <p:nvPr/>
        </p:nvSpPr>
        <p:spPr>
          <a:xfrm>
            <a:off x="66375" y="4402075"/>
            <a:ext cx="4734300" cy="6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900">
                <a:solidFill>
                  <a:srgbClr val="FFFFFF"/>
                </a:solidFill>
              </a:rPr>
              <a:t> “How to Choose a Field Hockey Stick.” </a:t>
            </a:r>
            <a:r>
              <a:rPr i="1" lang="en" sz="900">
                <a:solidFill>
                  <a:srgbClr val="FFFFFF"/>
                </a:solidFill>
              </a:rPr>
              <a:t>PRO TIPS by DICK'S Sporting Goods</a:t>
            </a:r>
            <a:r>
              <a:rPr lang="en" sz="900">
                <a:solidFill>
                  <a:srgbClr val="FFFFFF"/>
                </a:solidFill>
              </a:rPr>
              <a:t>, 8 Feb. 2017, protips.dickssportinggoods.com/sports-and-activities/more-sports/choosing-a-field-hockey-stick-2.</a:t>
            </a:r>
            <a:endParaRPr sz="900">
              <a:solidFill>
                <a:srgbClr val="FFFFFF"/>
              </a:solidFill>
            </a:endParaRPr>
          </a:p>
          <a:p>
            <a:pPr indent="0" lvl="0" marL="0" rtl="0" algn="l">
              <a:spcBef>
                <a:spcPts val="0"/>
              </a:spcBef>
              <a:spcAft>
                <a:spcPts val="0"/>
              </a:spcAft>
              <a:buNone/>
            </a:pPr>
            <a:r>
              <a:t/>
            </a:r>
            <a:endParaRPr sz="9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277275" y="422875"/>
            <a:ext cx="72777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 How to Pick a Field Hockey Stick cont.</a:t>
            </a:r>
            <a:endParaRPr sz="3000"/>
          </a:p>
        </p:txBody>
      </p:sp>
      <p:sp>
        <p:nvSpPr>
          <p:cNvPr id="102" name="Google Shape;102;p19"/>
          <p:cNvSpPr txBox="1"/>
          <p:nvPr>
            <p:ph idx="1" type="body"/>
          </p:nvPr>
        </p:nvSpPr>
        <p:spPr>
          <a:xfrm>
            <a:off x="421075" y="1425800"/>
            <a:ext cx="4150800" cy="33615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FFFFFF"/>
              </a:buClr>
              <a:buSzPts val="1700"/>
              <a:buChar char="●"/>
            </a:pPr>
            <a:r>
              <a:rPr lang="en" sz="1700">
                <a:solidFill>
                  <a:srgbClr val="FFFFFF"/>
                </a:solidFill>
                <a:latin typeface="Arial"/>
                <a:ea typeface="Arial"/>
                <a:cs typeface="Arial"/>
                <a:sym typeface="Arial"/>
              </a:rPr>
              <a:t>How to find best stick for your height </a:t>
            </a:r>
            <a:endParaRPr sz="1700">
              <a:solidFill>
                <a:srgbClr val="FFFFFF"/>
              </a:solidFill>
              <a:latin typeface="Arial"/>
              <a:ea typeface="Arial"/>
              <a:cs typeface="Arial"/>
              <a:sym typeface="Arial"/>
            </a:endParaRPr>
          </a:p>
          <a:p>
            <a:pPr indent="-336550" lvl="1" marL="914400" rtl="0" algn="l">
              <a:spcBef>
                <a:spcPts val="0"/>
              </a:spcBef>
              <a:spcAft>
                <a:spcPts val="0"/>
              </a:spcAft>
              <a:buClr>
                <a:srgbClr val="FFFFFF"/>
              </a:buClr>
              <a:buSzPts val="1700"/>
              <a:buChar char="○"/>
            </a:pPr>
            <a:r>
              <a:rPr lang="en" sz="1700">
                <a:solidFill>
                  <a:srgbClr val="FFFFFF"/>
                </a:solidFill>
                <a:latin typeface="Arial"/>
                <a:ea typeface="Arial"/>
                <a:cs typeface="Arial"/>
                <a:sym typeface="Arial"/>
              </a:rPr>
              <a:t>Place the index finger of your right hand on your hip bone. Then place your middle and ring finger next to your index finger. The top of your stick should reach the side of your ring finger.</a:t>
            </a:r>
            <a:endParaRPr sz="1700">
              <a:solidFill>
                <a:srgbClr val="FFFFFF"/>
              </a:solidFill>
              <a:latin typeface="Arial"/>
              <a:ea typeface="Arial"/>
              <a:cs typeface="Arial"/>
              <a:sym typeface="Arial"/>
            </a:endParaRPr>
          </a:p>
          <a:p>
            <a:pPr indent="-336550" lvl="0" marL="457200" rtl="0" algn="l">
              <a:spcBef>
                <a:spcPts val="0"/>
              </a:spcBef>
              <a:spcAft>
                <a:spcPts val="0"/>
              </a:spcAft>
              <a:buClr>
                <a:srgbClr val="FFFFFF"/>
              </a:buClr>
              <a:buSzPts val="1700"/>
              <a:buFont typeface="Arial"/>
              <a:buChar char="●"/>
            </a:pPr>
            <a:r>
              <a:rPr lang="en" sz="1700">
                <a:solidFill>
                  <a:srgbClr val="FFFFFF"/>
                </a:solidFill>
                <a:latin typeface="Arial"/>
                <a:ea typeface="Arial"/>
                <a:cs typeface="Arial"/>
                <a:sym typeface="Arial"/>
              </a:rPr>
              <a:t>There is no option for 5’10” and over besides 37.5” (38” is </a:t>
            </a:r>
            <a:r>
              <a:rPr lang="en" sz="1700">
                <a:solidFill>
                  <a:srgbClr val="FFFFFF"/>
                </a:solidFill>
                <a:latin typeface="Arial"/>
                <a:ea typeface="Arial"/>
                <a:cs typeface="Arial"/>
                <a:sym typeface="Arial"/>
              </a:rPr>
              <a:t>available</a:t>
            </a:r>
            <a:r>
              <a:rPr lang="en" sz="1700">
                <a:solidFill>
                  <a:srgbClr val="FFFFFF"/>
                </a:solidFill>
                <a:latin typeface="Arial"/>
                <a:ea typeface="Arial"/>
                <a:cs typeface="Arial"/>
                <a:sym typeface="Arial"/>
              </a:rPr>
              <a:t> </a:t>
            </a:r>
            <a:r>
              <a:rPr lang="en" sz="1700">
                <a:solidFill>
                  <a:srgbClr val="FFFFFF"/>
                </a:solidFill>
                <a:latin typeface="Arial"/>
                <a:ea typeface="Arial"/>
                <a:cs typeface="Arial"/>
                <a:sym typeface="Arial"/>
              </a:rPr>
              <a:t>selectively</a:t>
            </a:r>
            <a:r>
              <a:rPr lang="en" sz="1700">
                <a:solidFill>
                  <a:srgbClr val="FFFFFF"/>
                </a:solidFill>
                <a:latin typeface="Arial"/>
                <a:ea typeface="Arial"/>
                <a:cs typeface="Arial"/>
                <a:sym typeface="Arial"/>
              </a:rPr>
              <a:t>)</a:t>
            </a:r>
            <a:endParaRPr sz="1700">
              <a:solidFill>
                <a:srgbClr val="FFFFFF"/>
              </a:solidFill>
              <a:latin typeface="Arial"/>
              <a:ea typeface="Arial"/>
              <a:cs typeface="Arial"/>
              <a:sym typeface="Arial"/>
            </a:endParaRPr>
          </a:p>
          <a:p>
            <a:pPr indent="0" lvl="0" marL="457200" rtl="0" algn="l">
              <a:spcBef>
                <a:spcPts val="1700"/>
              </a:spcBef>
              <a:spcAft>
                <a:spcPts val="1600"/>
              </a:spcAft>
              <a:buNone/>
            </a:pPr>
            <a:r>
              <a:t/>
            </a:r>
            <a:endParaRPr sz="1800"/>
          </a:p>
        </p:txBody>
      </p:sp>
      <p:pic>
        <p:nvPicPr>
          <p:cNvPr id="103" name="Google Shape;103;p19"/>
          <p:cNvPicPr preferRelativeResize="0"/>
          <p:nvPr/>
        </p:nvPicPr>
        <p:blipFill>
          <a:blip r:embed="rId3">
            <a:alphaModFix/>
          </a:blip>
          <a:stretch>
            <a:fillRect/>
          </a:stretch>
        </p:blipFill>
        <p:spPr>
          <a:xfrm>
            <a:off x="4778476" y="1527661"/>
            <a:ext cx="3844275" cy="3157775"/>
          </a:xfrm>
          <a:prstGeom prst="rect">
            <a:avLst/>
          </a:prstGeom>
          <a:noFill/>
          <a:ln>
            <a:noFill/>
          </a:ln>
        </p:spPr>
      </p:pic>
      <p:sp>
        <p:nvSpPr>
          <p:cNvPr id="104" name="Google Shape;104;p19"/>
          <p:cNvSpPr txBox="1"/>
          <p:nvPr/>
        </p:nvSpPr>
        <p:spPr>
          <a:xfrm>
            <a:off x="4679675" y="4749900"/>
            <a:ext cx="4203000" cy="3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700">
                <a:solidFill>
                  <a:srgbClr val="FFFFFF"/>
                </a:solidFill>
              </a:rPr>
              <a:t>“How to Choose a Field Hockey Stick.” </a:t>
            </a:r>
            <a:r>
              <a:rPr i="1" lang="en" sz="700">
                <a:solidFill>
                  <a:srgbClr val="FFFFFF"/>
                </a:solidFill>
              </a:rPr>
              <a:t>PRO TIPS by DICK'S Sporting Goods</a:t>
            </a:r>
            <a:r>
              <a:rPr lang="en" sz="700">
                <a:solidFill>
                  <a:srgbClr val="FFFFFF"/>
                </a:solidFill>
              </a:rPr>
              <a:t>, 8 Feb. 2017, protips.dickssportinggoods.com/sports-and-activities/more-sports/choosing-a-field-hockey-stick-2.</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How to Pick a Field Hockey Stick cont.</a:t>
            </a:r>
            <a:endParaRPr/>
          </a:p>
        </p:txBody>
      </p:sp>
      <p:sp>
        <p:nvSpPr>
          <p:cNvPr id="110" name="Google Shape;110;p20"/>
          <p:cNvSpPr txBox="1"/>
          <p:nvPr>
            <p:ph idx="1" type="body"/>
          </p:nvPr>
        </p:nvSpPr>
        <p:spPr>
          <a:xfrm>
            <a:off x="387900" y="1331275"/>
            <a:ext cx="3999900" cy="3192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Types of Heads</a:t>
            </a:r>
            <a:endParaRPr/>
          </a:p>
          <a:p>
            <a:pPr indent="-317500" lvl="0" marL="457200" rtl="0" algn="l">
              <a:spcBef>
                <a:spcPts val="0"/>
              </a:spcBef>
              <a:spcAft>
                <a:spcPts val="0"/>
              </a:spcAft>
              <a:buSzPts val="1400"/>
              <a:buChar char="●"/>
            </a:pPr>
            <a:r>
              <a:rPr lang="en"/>
              <a:t>4 basic kinds</a:t>
            </a:r>
            <a:endParaRPr/>
          </a:p>
          <a:p>
            <a:pPr indent="-311150" lvl="1" marL="914400" rtl="0" algn="l">
              <a:spcBef>
                <a:spcPts val="0"/>
              </a:spcBef>
              <a:spcAft>
                <a:spcPts val="0"/>
              </a:spcAft>
              <a:buSzPts val="1300"/>
              <a:buChar char="○"/>
            </a:pPr>
            <a:r>
              <a:rPr lang="en" sz="1300"/>
              <a:t>Shortie, Midi, Maxi, and Hook</a:t>
            </a:r>
            <a:endParaRPr sz="1300"/>
          </a:p>
          <a:p>
            <a:pPr indent="-317500" lvl="0" marL="457200" rtl="0" algn="l">
              <a:spcBef>
                <a:spcPts val="0"/>
              </a:spcBef>
              <a:spcAft>
                <a:spcPts val="0"/>
              </a:spcAft>
              <a:buSzPts val="1400"/>
              <a:buChar char="●"/>
            </a:pPr>
            <a:r>
              <a:rPr lang="en"/>
              <a:t>Midis are </a:t>
            </a:r>
            <a:r>
              <a:rPr lang="en"/>
              <a:t>designed</a:t>
            </a:r>
            <a:r>
              <a:rPr lang="en"/>
              <a:t> for midfield play</a:t>
            </a:r>
            <a:endParaRPr/>
          </a:p>
          <a:p>
            <a:pPr indent="-311150" lvl="1" marL="914400" rtl="0" algn="l">
              <a:spcBef>
                <a:spcPts val="0"/>
              </a:spcBef>
              <a:spcAft>
                <a:spcPts val="0"/>
              </a:spcAft>
              <a:buSzPts val="1300"/>
              <a:buChar char="○"/>
            </a:pPr>
            <a:r>
              <a:rPr lang="en" sz="1300"/>
              <a:t>provide a larger hitting surface than the shorties, as the shorties are ½ inch smaller</a:t>
            </a:r>
            <a:endParaRPr sz="1300"/>
          </a:p>
          <a:p>
            <a:pPr indent="-317500" lvl="0" marL="457200" rtl="0" algn="l">
              <a:spcBef>
                <a:spcPts val="0"/>
              </a:spcBef>
              <a:spcAft>
                <a:spcPts val="0"/>
              </a:spcAft>
              <a:buSzPts val="1400"/>
              <a:buChar char="●"/>
            </a:pPr>
            <a:r>
              <a:rPr lang="en"/>
              <a:t>Maxis are designed for defensive play</a:t>
            </a:r>
            <a:endParaRPr/>
          </a:p>
          <a:p>
            <a:pPr indent="-311150" lvl="1" marL="914400" rtl="0" algn="l">
              <a:spcBef>
                <a:spcPts val="0"/>
              </a:spcBef>
              <a:spcAft>
                <a:spcPts val="0"/>
              </a:spcAft>
              <a:buClr>
                <a:srgbClr val="FFFFFF"/>
              </a:buClr>
              <a:buSzPts val="1300"/>
              <a:buFont typeface="Arial"/>
              <a:buChar char="○"/>
            </a:pPr>
            <a:r>
              <a:rPr lang="en" sz="1300">
                <a:solidFill>
                  <a:srgbClr val="FFFFFF"/>
                </a:solidFill>
                <a:latin typeface="Arial"/>
                <a:ea typeface="Arial"/>
                <a:cs typeface="Arial"/>
                <a:sym typeface="Arial"/>
              </a:rPr>
              <a:t>Combine a larger receiving area with the hitting power of a midi head.</a:t>
            </a:r>
            <a:endParaRPr sz="1300">
              <a:solidFill>
                <a:srgbClr val="FFFFFF"/>
              </a:solidFill>
              <a:latin typeface="Arial"/>
              <a:ea typeface="Arial"/>
              <a:cs typeface="Arial"/>
              <a:sym typeface="Arial"/>
            </a:endParaRPr>
          </a:p>
          <a:p>
            <a:pPr indent="-311150" lvl="1" marL="914400" rtl="0" algn="l">
              <a:spcBef>
                <a:spcPts val="0"/>
              </a:spcBef>
              <a:spcAft>
                <a:spcPts val="0"/>
              </a:spcAft>
              <a:buClr>
                <a:srgbClr val="FFFFFF"/>
              </a:buClr>
              <a:buSzPts val="1300"/>
              <a:buFont typeface="Arial"/>
              <a:buChar char="○"/>
            </a:pPr>
            <a:r>
              <a:rPr lang="en" sz="1300">
                <a:solidFill>
                  <a:srgbClr val="FFFFFF"/>
                </a:solidFill>
                <a:latin typeface="Arial"/>
                <a:ea typeface="Arial"/>
                <a:cs typeface="Arial"/>
                <a:sym typeface="Arial"/>
              </a:rPr>
              <a:t> Hooks are J-shaped, with a larger stopping surface for receiving and defensive plays</a:t>
            </a:r>
            <a:endParaRPr sz="1300"/>
          </a:p>
        </p:txBody>
      </p:sp>
      <p:sp>
        <p:nvSpPr>
          <p:cNvPr id="111" name="Google Shape;111;p20"/>
          <p:cNvSpPr txBox="1"/>
          <p:nvPr>
            <p:ph idx="2" type="body"/>
          </p:nvPr>
        </p:nvSpPr>
        <p:spPr>
          <a:xfrm>
            <a:off x="5718525" y="1692325"/>
            <a:ext cx="1382700" cy="287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a:t>
            </a:r>
            <a:endParaRPr/>
          </a:p>
        </p:txBody>
      </p:sp>
      <p:pic>
        <p:nvPicPr>
          <p:cNvPr id="112" name="Google Shape;112;p20"/>
          <p:cNvPicPr preferRelativeResize="0"/>
          <p:nvPr/>
        </p:nvPicPr>
        <p:blipFill>
          <a:blip r:embed="rId3">
            <a:alphaModFix/>
          </a:blip>
          <a:stretch>
            <a:fillRect/>
          </a:stretch>
        </p:blipFill>
        <p:spPr>
          <a:xfrm>
            <a:off x="5338479" y="1144125"/>
            <a:ext cx="2935372" cy="3424600"/>
          </a:xfrm>
          <a:prstGeom prst="rect">
            <a:avLst/>
          </a:prstGeom>
          <a:noFill/>
          <a:ln>
            <a:noFill/>
          </a:ln>
        </p:spPr>
      </p:pic>
      <p:sp>
        <p:nvSpPr>
          <p:cNvPr id="113" name="Google Shape;113;p20"/>
          <p:cNvSpPr txBox="1"/>
          <p:nvPr/>
        </p:nvSpPr>
        <p:spPr>
          <a:xfrm>
            <a:off x="4916825" y="4646175"/>
            <a:ext cx="39999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 </a:t>
            </a:r>
            <a:r>
              <a:rPr lang="en" sz="700">
                <a:solidFill>
                  <a:srgbClr val="FFFFFF"/>
                </a:solidFill>
                <a:latin typeface="Roboto"/>
                <a:ea typeface="Roboto"/>
                <a:cs typeface="Roboto"/>
                <a:sym typeface="Roboto"/>
              </a:rPr>
              <a:t>Sports Unlimited. “Field Hockey Stick Buyers Guide.” </a:t>
            </a:r>
            <a:r>
              <a:rPr i="1" lang="en" sz="700">
                <a:solidFill>
                  <a:srgbClr val="FFFFFF"/>
                </a:solidFill>
                <a:latin typeface="Roboto"/>
                <a:ea typeface="Roboto"/>
                <a:cs typeface="Roboto"/>
                <a:sym typeface="Roboto"/>
              </a:rPr>
              <a:t>Sports Unlimited - Shop Sporting Goods and Equipment</a:t>
            </a:r>
            <a:r>
              <a:rPr lang="en" sz="700">
                <a:solidFill>
                  <a:srgbClr val="FFFFFF"/>
                </a:solidFill>
                <a:latin typeface="Roboto"/>
                <a:ea typeface="Roboto"/>
                <a:cs typeface="Roboto"/>
                <a:sym typeface="Roboto"/>
              </a:rPr>
              <a:t>, 12 Dec. 2014, www.sportsunlimitedinc.com/how-to-buy-a-field-hockey-stick.html.</a:t>
            </a:r>
            <a:endParaRPr sz="700">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endParaRPr>
          </a:p>
        </p:txBody>
      </p:sp>
      <p:sp>
        <p:nvSpPr>
          <p:cNvPr id="114" name="Google Shape;114;p20"/>
          <p:cNvSpPr txBox="1"/>
          <p:nvPr/>
        </p:nvSpPr>
        <p:spPr>
          <a:xfrm>
            <a:off x="0" y="4524175"/>
            <a:ext cx="2865000" cy="49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700">
                <a:solidFill>
                  <a:srgbClr val="FFFFFF"/>
                </a:solidFill>
              </a:rPr>
              <a:t> “How to Choose a Field Hockey Stick.” </a:t>
            </a:r>
            <a:r>
              <a:rPr i="1" lang="en" sz="700">
                <a:solidFill>
                  <a:srgbClr val="FFFFFF"/>
                </a:solidFill>
              </a:rPr>
              <a:t>PRO TIPS by DICK'S Sporting Goods</a:t>
            </a:r>
            <a:r>
              <a:rPr lang="en" sz="700">
                <a:solidFill>
                  <a:srgbClr val="FFFFFF"/>
                </a:solidFill>
              </a:rPr>
              <a:t>, 8 Feb. 2017, protips.dickssportinggoods.com/sports-and-activities/more-sports/choosing-a-field-hockey-stick-2.</a:t>
            </a:r>
            <a:endParaRPr sz="700">
              <a:solidFill>
                <a:srgbClr val="FFFFFF"/>
              </a:solidFill>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87900" y="247875"/>
            <a:ext cx="8368200" cy="90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Research:  International Field Hockey Federation Rule Book and Regulations (FIH) </a:t>
            </a:r>
            <a:endParaRPr/>
          </a:p>
        </p:txBody>
      </p:sp>
      <p:sp>
        <p:nvSpPr>
          <p:cNvPr id="120" name="Google Shape;120;p2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In order for a stick to be legal it must</a:t>
            </a:r>
            <a:endParaRPr sz="2200"/>
          </a:p>
          <a:p>
            <a:pPr indent="-342900" lvl="1" marL="914400" rtl="0" algn="l">
              <a:spcBef>
                <a:spcPts val="0"/>
              </a:spcBef>
              <a:spcAft>
                <a:spcPts val="0"/>
              </a:spcAft>
              <a:buSzPts val="1800"/>
              <a:buChar char="○"/>
            </a:pPr>
            <a:r>
              <a:rPr lang="en" sz="1800"/>
              <a:t>Weigh 737g or less</a:t>
            </a:r>
            <a:endParaRPr sz="1800"/>
          </a:p>
          <a:p>
            <a:pPr indent="-342900" lvl="1" marL="914400" rtl="0" algn="l">
              <a:spcBef>
                <a:spcPts val="0"/>
              </a:spcBef>
              <a:spcAft>
                <a:spcPts val="0"/>
              </a:spcAft>
              <a:buSzPts val="1800"/>
              <a:buChar char="○"/>
            </a:pPr>
            <a:r>
              <a:rPr lang="en" sz="1800"/>
              <a:t>Have a total stick length less than 105 cm or 41.3 inches</a:t>
            </a:r>
            <a:endParaRPr sz="1800"/>
          </a:p>
          <a:p>
            <a:pPr indent="-342900" lvl="1" marL="914400" rtl="0" algn="l">
              <a:spcBef>
                <a:spcPts val="0"/>
              </a:spcBef>
              <a:spcAft>
                <a:spcPts val="0"/>
              </a:spcAft>
              <a:buSzPts val="1800"/>
              <a:buChar char="○"/>
            </a:pPr>
            <a:r>
              <a:rPr lang="en" sz="1800"/>
              <a:t>Pass through a ring with an interior diameter of 51mm</a:t>
            </a:r>
            <a:endParaRPr sz="1800"/>
          </a:p>
          <a:p>
            <a:pPr indent="-342900" lvl="1" marL="914400" rtl="0" algn="l">
              <a:spcBef>
                <a:spcPts val="0"/>
              </a:spcBef>
              <a:spcAft>
                <a:spcPts val="0"/>
              </a:spcAft>
              <a:buSzPts val="1800"/>
              <a:buChar char="○"/>
            </a:pPr>
            <a:r>
              <a:rPr lang="en" sz="1800"/>
              <a:t>Be rounded on back edges and non playing sides and have a </a:t>
            </a:r>
            <a:r>
              <a:rPr lang="en" sz="1800"/>
              <a:t>continuous</a:t>
            </a:r>
            <a:r>
              <a:rPr lang="en" sz="1800"/>
              <a:t> smooth profile</a:t>
            </a:r>
            <a:endParaRPr sz="1800"/>
          </a:p>
          <a:p>
            <a:pPr indent="-336550" lvl="2" marL="1371600" rtl="0" algn="l">
              <a:spcBef>
                <a:spcPts val="0"/>
              </a:spcBef>
              <a:spcAft>
                <a:spcPts val="0"/>
              </a:spcAft>
              <a:buSzPts val="1700"/>
              <a:buChar char="■"/>
            </a:pPr>
            <a:r>
              <a:rPr lang="en" sz="1700"/>
              <a:t>Flat sections along edges not permitted</a:t>
            </a:r>
            <a:endParaRPr sz="1700"/>
          </a:p>
          <a:p>
            <a:pPr indent="0" lvl="0" marL="914400" rtl="0" algn="l">
              <a:spcBef>
                <a:spcPts val="1600"/>
              </a:spcBef>
              <a:spcAft>
                <a:spcPts val="1600"/>
              </a:spcAft>
              <a:buNone/>
            </a:pPr>
            <a:r>
              <a:t/>
            </a:r>
            <a:endParaRPr/>
          </a:p>
        </p:txBody>
      </p:sp>
      <p:sp>
        <p:nvSpPr>
          <p:cNvPr id="121" name="Google Shape;121;p21"/>
          <p:cNvSpPr txBox="1"/>
          <p:nvPr/>
        </p:nvSpPr>
        <p:spPr>
          <a:xfrm>
            <a:off x="243375" y="4413450"/>
            <a:ext cx="2621400" cy="64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500"/>
              </a:spcAft>
              <a:buClr>
                <a:srgbClr val="000000"/>
              </a:buClr>
              <a:buSzPts val="1100"/>
              <a:buFont typeface="Arial"/>
              <a:buNone/>
            </a:pPr>
            <a:r>
              <a:rPr i="1" lang="en" sz="800">
                <a:solidFill>
                  <a:srgbClr val="FFFFFF"/>
                </a:solidFill>
                <a:latin typeface="Times"/>
                <a:ea typeface="Times"/>
                <a:cs typeface="Times"/>
                <a:sym typeface="Times"/>
              </a:rPr>
              <a:t>Rules of Hockey</a:t>
            </a:r>
            <a:r>
              <a:rPr lang="en" sz="800">
                <a:solidFill>
                  <a:srgbClr val="FFFFFF"/>
                </a:solidFill>
                <a:latin typeface="Times"/>
                <a:ea typeface="Times"/>
                <a:cs typeface="Times"/>
                <a:sym typeface="Times"/>
              </a:rPr>
              <a:t>. Lausanne, Switzerland: International Hockey Federation, 2016. Web.</a:t>
            </a:r>
            <a:r>
              <a:rPr lang="en" sz="800" u="sng">
                <a:solidFill>
                  <a:srgbClr val="FFFFFF"/>
                </a:solidFill>
                <a:latin typeface="Times"/>
                <a:ea typeface="Times"/>
                <a:cs typeface="Times"/>
                <a:sym typeface="Times"/>
                <a:hlinkClick r:id="rId3"/>
              </a:rPr>
              <a:t>http://fih.ch/media/12236728/fih-rules-of-hockey-2017.pdf</a:t>
            </a:r>
            <a:r>
              <a:rPr lang="en" sz="800">
                <a:solidFill>
                  <a:srgbClr val="FFFFFF"/>
                </a:solidFill>
                <a:latin typeface="Times"/>
                <a:ea typeface="Times"/>
                <a:cs typeface="Times"/>
                <a:sym typeface="Times"/>
              </a:rPr>
              <a:t> </a:t>
            </a:r>
            <a:endParaRPr sz="8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